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3" r:id="rId5"/>
    <p:sldId id="264" r:id="rId6"/>
    <p:sldId id="261" r:id="rId7"/>
    <p:sldId id="266" r:id="rId8"/>
    <p:sldId id="265" r:id="rId9"/>
    <p:sldId id="26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A88FF-499A-47B2-8198-86CB810389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F5A416-BD47-4A91-A317-70A4405530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2FE8E-89B5-4AD7-9B8C-EE09D6572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D96A6-4C21-4BF2-A375-1F1502076038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D4424D-E769-4884-98F3-7402FC543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1D2747-8528-407B-8358-B54474652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00387-1A67-46EA-B2D5-E46EA5D2B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082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837B3-B549-4416-AC31-ADF1448BE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CA9E5B-5CA2-4528-81DE-0FBD47A1CE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6D773F-3C37-450A-B0EB-4C086C45A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D96A6-4C21-4BF2-A375-1F1502076038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29AEA5-C2AF-43DF-A2E3-62E3264CC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F4462-65B8-4D38-B90B-27C062987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00387-1A67-46EA-B2D5-E46EA5D2B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184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0DAE28-E2CA-4DAF-AA32-47DE73E56D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BBE26A-9EC3-4DCE-815C-E0EDC5BD79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884388-B831-4DF8-B2F5-8CAFB2CF0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D96A6-4C21-4BF2-A375-1F1502076038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05F29E-90A8-4C8A-839B-726FB3BDB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CEE72-C78B-4F27-87AD-3F672D7A7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00387-1A67-46EA-B2D5-E46EA5D2B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875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3E671-CC98-4C9E-8214-9CBC7A3C9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F4C3A-9C6F-466C-87BD-209602B54D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429AF5-3527-4944-A37E-7AC017695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D96A6-4C21-4BF2-A375-1F1502076038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E3392-3E58-4D6C-B8A5-F36A3890B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7A44BC-4AF1-4B02-AAF2-C5E3D10F6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00387-1A67-46EA-B2D5-E46EA5D2B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650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84D1D-C653-4D2B-80E0-E1FD56151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D00324-D0D7-41E5-BEDC-726A18FB9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10BB21-68E5-4B9B-85EB-D3D6EC914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D96A6-4C21-4BF2-A375-1F1502076038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7FF12-B360-4517-B5BA-E0A9E21AE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A543B5-EDC9-406D-8078-8DCE59689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00387-1A67-46EA-B2D5-E46EA5D2B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149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FAB9C-0518-444C-965F-A8E3FB93A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9EE07-BE3B-4717-8238-5E598855C8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D0667F-7345-42D8-98FB-9E7E79619E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7298F7-ED8A-47B0-9688-E4882BD9F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D96A6-4C21-4BF2-A375-1F1502076038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4BD667-7657-4684-8907-79711DE92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F1F39E-3433-4AD3-B6BA-4215242E8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00387-1A67-46EA-B2D5-E46EA5D2B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800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23DB0-78BC-47F2-BCF5-B37CD3526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70D776-3C60-43B9-860F-3B8442FC4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291DC9-E185-415D-BD4F-D37B9A5045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F875FF-B360-41C5-A9EE-1D566507B4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D8E0A1-7A72-448D-AF8A-CA1A483841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6E0C0E-1BA9-4DF4-B8E8-09B23B588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D96A6-4C21-4BF2-A375-1F1502076038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957514-6923-4212-A909-E21FD9B74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43F8AD-6706-4FEE-85C5-2E1479365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00387-1A67-46EA-B2D5-E46EA5D2B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262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A19D0-658E-4BF1-BC2A-B1622BC84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7541F5-E321-420B-B0FF-74414B912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D96A6-4C21-4BF2-A375-1F1502076038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AA4FB5-A600-473E-8BE2-51640776B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E04C28-C4C2-40DA-A699-485F5A19C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00387-1A67-46EA-B2D5-E46EA5D2B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542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452A3C-89F4-44D2-BF7D-05BCDD035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D96A6-4C21-4BF2-A375-1F1502076038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40626F-7117-443B-8BCB-3043D3965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12174B-C04B-4A0B-963B-5C85832DB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00387-1A67-46EA-B2D5-E46EA5D2B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883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D37A6-6C09-45BB-85A3-ECA6046BF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C758B-B16E-4AE1-9E6A-591B33A94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C239F7-F1CF-4D8A-91A5-3974BA5098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CDCDED-9D24-46D4-A7D9-0C8CCB0C3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D96A6-4C21-4BF2-A375-1F1502076038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5E4A58-0A52-431D-A979-CDAFCC760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195A21-F52A-4C07-8AA2-208960A6B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00387-1A67-46EA-B2D5-E46EA5D2B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169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DF049-A0E3-458B-AFEC-1FECDEA0E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097A1C-C4C6-45C3-BE5E-46F4F4BCF0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D80E8A-32B0-4CED-8F67-8B56296BD3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60D377-DFB9-46E4-B433-859A3577C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D96A6-4C21-4BF2-A375-1F1502076038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11B9D0-7282-4FFB-ADF5-1CC8FF894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AF86C4-84AF-4AC0-ADC0-6E2DCF040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00387-1A67-46EA-B2D5-E46EA5D2B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38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CE4AB9-460D-47C3-81B6-65ECC0DFE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0B82D4-3497-4921-B1EF-590822C8E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35718-48AF-4573-9DA5-33FFE4B230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D96A6-4C21-4BF2-A375-1F1502076038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4F5A3-7651-4260-A9FD-B0D830E13A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C08137-2D65-4291-AB22-D266AB8C94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00387-1A67-46EA-B2D5-E46EA5D2B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949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-training-tutorial.com/times-tables-games.html" TargetMode="External"/><Relationship Id="rId7" Type="http://schemas.openxmlformats.org/officeDocument/2006/relationships/hyperlink" Target="https://www.topmarks.co.uk/maths-games/hit-the-button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opmarks.co.uk/times-tables/coconut-multiples" TargetMode="External"/><Relationship Id="rId5" Type="http://schemas.openxmlformats.org/officeDocument/2006/relationships/hyperlink" Target="http://www.fun4thebrain.com/mult.html" TargetMode="External"/><Relationship Id="rId4" Type="http://schemas.openxmlformats.org/officeDocument/2006/relationships/hyperlink" Target="http://multiplication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A8F2B7-90F5-4232-BAC2-3183F37B4F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el-GR">
                <a:solidFill>
                  <a:srgbClr val="FFFFFF"/>
                </a:solidFill>
              </a:rPr>
              <a:t>Μαθηματικά </a:t>
            </a:r>
            <a:br>
              <a:rPr lang="el-GR">
                <a:solidFill>
                  <a:srgbClr val="FFFFFF"/>
                </a:solidFill>
              </a:rPr>
            </a:br>
            <a:r>
              <a:rPr lang="el-GR">
                <a:solidFill>
                  <a:srgbClr val="FFFFFF"/>
                </a:solidFill>
              </a:rPr>
              <a:t>29/01/2021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119E86-7229-495D-A002-61941E185B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 fontScale="77500" lnSpcReduction="20000"/>
          </a:bodyPr>
          <a:lstStyle/>
          <a:p>
            <a:r>
              <a:rPr lang="el-GR" dirty="0">
                <a:solidFill>
                  <a:srgbClr val="FFFFFF"/>
                </a:solidFill>
              </a:rPr>
              <a:t>Επανάληψη Ενότητας 5</a:t>
            </a:r>
          </a:p>
          <a:p>
            <a:r>
              <a:rPr lang="el-GR" dirty="0">
                <a:solidFill>
                  <a:srgbClr val="FFFFFF"/>
                </a:solidFill>
              </a:rPr>
              <a:t>Η παρουσίαση δεν έχει ήχο. Πάτα κλικ για να προχωρήσεις.</a:t>
            </a:r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372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6470B6-A7CA-4D7F-A57F-CB96D6772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681038"/>
            <a:ext cx="10515600" cy="1075892"/>
          </a:xfrm>
        </p:spPr>
        <p:txBody>
          <a:bodyPr vert="horz" lIns="91440" tIns="45720" rIns="91440" bIns="45720" rtlCol="0">
            <a:noAutofit/>
          </a:bodyPr>
          <a:lstStyle/>
          <a:p>
            <a:pPr algn="ctr">
              <a:spcAft>
                <a:spcPts val="1000"/>
              </a:spcAft>
            </a:pPr>
            <a:r>
              <a:rPr lang="el-GR" sz="3600" dirty="0">
                <a:solidFill>
                  <a:schemeClr val="bg1"/>
                </a:solidFill>
                <a:latin typeface="Segoe Script" panose="030B0504020000000003" pitchFamily="66" charset="0"/>
              </a:rPr>
              <a:t>Κάνε καλή επανάληψη στους πίνακες πολλαπλασιασμού.</a:t>
            </a:r>
            <a:endParaRPr lang="en-US" sz="3600" dirty="0">
              <a:solidFill>
                <a:schemeClr val="bg1"/>
              </a:solidFill>
              <a:latin typeface="Segoe Script" panose="030B0504020000000003" pitchFamily="66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6400DC9-57D4-463A-80A2-B9CC772508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98" r="3" b="6204"/>
          <a:stretch/>
        </p:blipFill>
        <p:spPr>
          <a:xfrm>
            <a:off x="841248" y="2516777"/>
            <a:ext cx="6236208" cy="3660185"/>
          </a:xfrm>
          <a:prstGeom prst="rect">
            <a:avLst/>
          </a:prstGeom>
        </p:spPr>
      </p:pic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B43737DD-F5CC-432D-9CB9-0FF059FFD8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6848" y="2516777"/>
            <a:ext cx="3803904" cy="3660185"/>
          </a:xfrm>
        </p:spPr>
        <p:txBody>
          <a:bodyPr anchor="ctr">
            <a:normAutofit fontScale="77500" lnSpcReduction="20000"/>
          </a:bodyPr>
          <a:lstStyle/>
          <a:p>
            <a:pPr marL="0" indent="0">
              <a:buNone/>
            </a:pPr>
            <a:r>
              <a:rPr lang="el-G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Για περισσότερη εξάσκηση δοκίμασε τα πιο κάτω παιχνίδια:</a:t>
            </a:r>
          </a:p>
          <a:p>
            <a:r>
              <a:rPr lang="en-US" sz="2400" u="sng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</a:t>
            </a:r>
            <a:r>
              <a:rPr lang="el-GR" sz="2400" u="sng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</a:t>
            </a:r>
            <a:r>
              <a:rPr lang="en-US" sz="2400" u="sng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</a:t>
            </a:r>
            <a:r>
              <a:rPr lang="el-GR" sz="2400" u="sng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sz="2400" u="sng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</a:t>
            </a:r>
            <a:r>
              <a:rPr lang="el-GR" sz="2400" u="sng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lang="en-US" sz="2400" u="sng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training</a:t>
            </a:r>
            <a:r>
              <a:rPr lang="el-GR" sz="2400" u="sng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lang="en-US" sz="2400" u="sng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tutorial</a:t>
            </a:r>
            <a:r>
              <a:rPr lang="el-GR" sz="2400" u="sng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sz="2400" u="sng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</a:t>
            </a:r>
            <a:r>
              <a:rPr lang="el-GR" sz="2400" u="sng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2400" u="sng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times</a:t>
            </a:r>
            <a:r>
              <a:rPr lang="el-GR" sz="2400" u="sng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lang="en-US" sz="2400" u="sng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tables</a:t>
            </a:r>
            <a:r>
              <a:rPr lang="el-GR" sz="2400" u="sng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lang="en-US" sz="2400" u="sng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games</a:t>
            </a:r>
            <a:r>
              <a:rPr lang="el-GR" sz="2400" u="sng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sz="2400" u="sng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html</a:t>
            </a:r>
            <a:endParaRPr lang="el-GR" sz="2400" u="sng" dirty="0">
              <a:solidFill>
                <a:srgbClr val="7030A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u="sng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</a:t>
            </a:r>
            <a:r>
              <a:rPr lang="el-GR" sz="2400" u="sng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</a:t>
            </a:r>
            <a:r>
              <a:rPr lang="en-US" sz="2400" u="sng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multiplication</a:t>
            </a:r>
            <a:r>
              <a:rPr lang="el-GR" sz="2400" u="sng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sz="2400" u="sng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</a:t>
            </a:r>
            <a:r>
              <a:rPr lang="el-GR" sz="2400" u="sng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el-GR" sz="2400" u="sng" dirty="0">
              <a:solidFill>
                <a:srgbClr val="7030A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u="sng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</a:t>
            </a:r>
            <a:r>
              <a:rPr lang="el-GR" sz="2400" u="sng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</a:t>
            </a:r>
            <a:r>
              <a:rPr lang="en-US" sz="2400" u="sng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</a:t>
            </a:r>
            <a:r>
              <a:rPr lang="el-GR" sz="2400" u="sng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sz="2400" u="sng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fun</a:t>
            </a:r>
            <a:r>
              <a:rPr lang="el-GR" sz="2400" u="sng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</a:t>
            </a:r>
            <a:r>
              <a:rPr lang="en-US" sz="2400" u="sng" dirty="0" err="1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thebrain</a:t>
            </a:r>
            <a:r>
              <a:rPr lang="el-GR" sz="2400" u="sng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sz="2400" u="sng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</a:t>
            </a:r>
            <a:r>
              <a:rPr lang="el-GR" sz="2400" u="sng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2400" u="sng" dirty="0" err="1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mult</a:t>
            </a:r>
            <a:r>
              <a:rPr lang="el-GR" sz="2400" u="sng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sz="2400" u="sng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html</a:t>
            </a:r>
            <a:endParaRPr lang="en-US" sz="2400" u="sng" dirty="0">
              <a:solidFill>
                <a:srgbClr val="7030A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b="0" i="0" dirty="0">
                <a:solidFill>
                  <a:srgbClr val="0563C1"/>
                </a:solidFill>
                <a:effectLst/>
                <a:latin typeface="ComicSansMS"/>
                <a:hlinkClick r:id="rId6"/>
              </a:rPr>
              <a:t>https://www.topmarks.co.uk/times-tables/coconut-multiples</a:t>
            </a:r>
            <a:r>
              <a:rPr lang="en-US" sz="1600" dirty="0">
                <a:hlinkClick r:id="rId6"/>
              </a:rPr>
              <a:t> </a:t>
            </a:r>
            <a:endParaRPr lang="en-US" sz="1600" dirty="0"/>
          </a:p>
          <a:p>
            <a:r>
              <a:rPr lang="en-US" sz="1800" b="0" i="0" dirty="0">
                <a:solidFill>
                  <a:srgbClr val="0563C1"/>
                </a:solidFill>
                <a:effectLst/>
                <a:latin typeface="ComicSansMS"/>
                <a:hlinkClick r:id="rId7"/>
              </a:rPr>
              <a:t>https://www.topmarks.co.uk/maths-games/hit-the-button</a:t>
            </a:r>
            <a:r>
              <a:rPr lang="en-US" sz="1100" dirty="0">
                <a:hlinkClick r:id="rId7"/>
              </a:rPr>
              <a:t> </a:t>
            </a:r>
            <a:br>
              <a:rPr lang="en-US" sz="1100" dirty="0"/>
            </a:br>
            <a:br>
              <a:rPr lang="en-US" sz="1600" dirty="0"/>
            </a:br>
            <a:br>
              <a:rPr lang="en-US" sz="2400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2400" dirty="0"/>
              <a:t>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221443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Slide Background Fill">
            <a:extLst>
              <a:ext uri="{FF2B5EF4-FFF2-40B4-BE49-F238E27FC236}">
                <a16:creationId xmlns:a16="http://schemas.microsoft.com/office/drawing/2014/main" id="{44D65982-4F00-4330-8DAA-DE6A9E4D6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lor Cover">
            <a:extLst>
              <a:ext uri="{FF2B5EF4-FFF2-40B4-BE49-F238E27FC236}">
                <a16:creationId xmlns:a16="http://schemas.microsoft.com/office/drawing/2014/main" id="{009115B9-5BFD-478D-9C87-29ADB3AF1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D57F946-2E03-4DE1-91F8-25BEDC663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-2"/>
            <a:ext cx="3468234" cy="6858000"/>
            <a:chOff x="651279" y="598259"/>
            <a:chExt cx="10889442" cy="5680742"/>
          </a:xfrm>
        </p:grpSpPr>
        <p:sp>
          <p:nvSpPr>
            <p:cNvPr id="13" name="Color">
              <a:extLst>
                <a:ext uri="{FF2B5EF4-FFF2-40B4-BE49-F238E27FC236}">
                  <a16:creationId xmlns:a16="http://schemas.microsoft.com/office/drawing/2014/main" id="{1598881B-E007-4AAF-BA50-0AD6182192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Color">
              <a:extLst>
                <a:ext uri="{FF2B5EF4-FFF2-40B4-BE49-F238E27FC236}">
                  <a16:creationId xmlns:a16="http://schemas.microsoft.com/office/drawing/2014/main" id="{87A6DD9E-16A5-46AE-A522-D46D6BEDF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6" name="Group 15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7" name="Freeform: Shape 20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8" name="Freeform: Shape 21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7BB346F-1873-4C50-825D-DADF102CD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325880" y="1947672"/>
            <a:ext cx="5961888" cy="2788920"/>
          </a:xfrm>
        </p:spPr>
        <p:txBody>
          <a:bodyPr anchor="ctr">
            <a:normAutofit/>
          </a:bodyPr>
          <a:lstStyle/>
          <a:p>
            <a:pPr algn="ctr"/>
            <a:r>
              <a:rPr lang="el-GR" sz="4800" dirty="0">
                <a:solidFill>
                  <a:schemeClr val="bg1"/>
                </a:solidFill>
              </a:rPr>
              <a:t>Σημεία προσοχής</a:t>
            </a:r>
            <a:endParaRPr lang="en-GB" sz="48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6F1132-1B39-4C4E-87F4-B9D60C9F6B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1067" y="0"/>
            <a:ext cx="8117881" cy="6857998"/>
          </a:xfrm>
        </p:spPr>
        <p:txBody>
          <a:bodyPr anchor="ctr">
            <a:normAutofit/>
          </a:bodyPr>
          <a:lstStyle/>
          <a:p>
            <a:pPr>
              <a:tabLst>
                <a:tab pos="457200" algn="l"/>
              </a:tabLst>
            </a:pPr>
            <a:r>
              <a:rPr lang="el-GR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anose="030F0702030302020204" pitchFamily="66" charset="0"/>
                <a:ea typeface="MS Mincho" panose="020B0400000000000000" pitchFamily="49" charset="-128"/>
              </a:rPr>
              <a:t>Γνωρίζω την </a:t>
            </a:r>
            <a:r>
              <a:rPr lang="el-GR" sz="20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MS Mincho" panose="020B0400000000000000" pitchFamily="49" charset="-128"/>
              </a:rPr>
              <a:t>αντιμεταθετική ιδιότητα </a:t>
            </a:r>
            <a:r>
              <a:rPr lang="el-GR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anose="030F0702030302020204" pitchFamily="66" charset="0"/>
                <a:ea typeface="MS Mincho" panose="020B0400000000000000" pitchFamily="49" charset="-128"/>
              </a:rPr>
              <a:t>του πολλαπλασιασμού. </a:t>
            </a:r>
          </a:p>
          <a:p>
            <a:pPr marL="0" lvl="0" indent="0" algn="ctr">
              <a:spcAft>
                <a:spcPts val="0"/>
              </a:spcAft>
              <a:buNone/>
              <a:tabLst>
                <a:tab pos="457200" algn="l"/>
              </a:tabLst>
            </a:pPr>
            <a:r>
              <a:rPr lang="el-GR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anose="030F0702030302020204" pitchFamily="66" charset="0"/>
                <a:ea typeface="MS Mincho" panose="020B0400000000000000" pitchFamily="49" charset="-128"/>
              </a:rPr>
              <a:t>Δηλαδή: </a:t>
            </a:r>
            <a:r>
              <a:rPr lang="el-GR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anose="030F0702030302020204" pitchFamily="66" charset="0"/>
                <a:ea typeface="MS Mincho" panose="020B0400000000000000" pitchFamily="49" charset="-128"/>
              </a:rPr>
              <a:t>7 Χ 4 = 4 Χ 7</a:t>
            </a:r>
            <a:r>
              <a:rPr lang="el-GR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anose="030F0702030302020204" pitchFamily="66" charset="0"/>
                <a:ea typeface="MS Mincho" panose="020B0400000000000000" pitchFamily="49" charset="-128"/>
              </a:rPr>
              <a:t> ή </a:t>
            </a:r>
            <a:r>
              <a:rPr lang="el-GR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anose="030F0702030302020204" pitchFamily="66" charset="0"/>
                <a:ea typeface="MS Mincho" panose="020B0400000000000000" pitchFamily="49" charset="-128"/>
              </a:rPr>
              <a:t>8 Χ 6 = 6 Χ 8</a:t>
            </a:r>
            <a:endParaRPr lang="en-GB" sz="20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MS Mincho" panose="020B0400000000000000" pitchFamily="49" charset="-128"/>
            </a:endParaRPr>
          </a:p>
          <a:p>
            <a:r>
              <a:rPr lang="el-GR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anose="030F0702030302020204" pitchFamily="66" charset="0"/>
                <a:ea typeface="MS Mincho" panose="020B0400000000000000" pitchFamily="49" charset="-128"/>
              </a:rPr>
              <a:t>Γνωρίζω την </a:t>
            </a:r>
            <a:r>
              <a:rPr lang="el-GR" sz="20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MS Mincho" panose="020B0400000000000000" pitchFamily="49" charset="-128"/>
              </a:rPr>
              <a:t>επιμεριστική ιδιότητα </a:t>
            </a:r>
            <a:r>
              <a:rPr lang="el-GR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anose="030F0702030302020204" pitchFamily="66" charset="0"/>
                <a:ea typeface="MS Mincho" panose="020B0400000000000000" pitchFamily="49" charset="-128"/>
              </a:rPr>
              <a:t>του πολλαπλασιασμού.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el-G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  <a:ea typeface="MS Mincho" panose="020B0400000000000000" pitchFamily="49" charset="-128"/>
              </a:rPr>
              <a:t>Δηλαδή: </a:t>
            </a:r>
            <a:r>
              <a:rPr lang="el-G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  <a:ea typeface="MS Mincho" panose="020B0400000000000000" pitchFamily="49" charset="-128"/>
              </a:rPr>
              <a:t>7 Χ 3 = (5 Χ 3) + (2 Χ 3)</a:t>
            </a:r>
            <a:endParaRPr lang="en-GB" sz="2000" b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MS Mincho" panose="020B0400000000000000" pitchFamily="49" charset="-128"/>
            </a:endParaRPr>
          </a:p>
          <a:p>
            <a:pPr>
              <a:spcAft>
                <a:spcPts val="0"/>
              </a:spcAft>
            </a:pPr>
            <a:r>
              <a:rPr lang="el-GR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anose="030F0702030302020204" pitchFamily="66" charset="0"/>
                <a:ea typeface="MS Mincho" panose="020B0400000000000000" pitchFamily="49" charset="-128"/>
              </a:rPr>
              <a:t>Βήματα για να μάθω τους πίνακες του πολλαπλασιασμού</a:t>
            </a:r>
            <a:endParaRPr lang="en-GB" sz="20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MS Mincho" panose="020B0400000000000000" pitchFamily="49" charset="-128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Blip>
                <a:blip r:embed="rId2"/>
              </a:buBlip>
              <a:tabLst>
                <a:tab pos="457200" algn="l"/>
              </a:tabLst>
            </a:pPr>
            <a:r>
              <a:rPr lang="el-GR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anose="030F0702030302020204" pitchFamily="66" charset="0"/>
                <a:ea typeface="MS Mincho" panose="020B0400000000000000" pitchFamily="49" charset="-128"/>
              </a:rPr>
              <a:t>Μαθαίνω τους πίνακες του 1 και του 10</a:t>
            </a:r>
            <a:r>
              <a:rPr lang="el-GR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anose="030F0702030302020204" pitchFamily="66" charset="0"/>
                <a:ea typeface="MS Mincho" panose="020B0400000000000000" pitchFamily="49" charset="-128"/>
              </a:rPr>
              <a:t>.</a:t>
            </a:r>
            <a:endParaRPr lang="en-GB" sz="20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MS Mincho" panose="020B0400000000000000" pitchFamily="49" charset="-128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Blip>
                <a:blip r:embed="rId2"/>
              </a:buBlip>
              <a:tabLst>
                <a:tab pos="457200" algn="l"/>
              </a:tabLst>
            </a:pPr>
            <a:r>
              <a:rPr lang="el-GR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anose="030F0702030302020204" pitchFamily="66" charset="0"/>
                <a:ea typeface="MS Mincho" panose="020B0400000000000000" pitchFamily="49" charset="-128"/>
              </a:rPr>
              <a:t>Μαθαίνω τους πίνακες του 2, του 3, του 6 και του 5</a:t>
            </a:r>
            <a:r>
              <a:rPr lang="el-GR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anose="030F0702030302020204" pitchFamily="66" charset="0"/>
                <a:ea typeface="MS Mincho" panose="020B0400000000000000" pitchFamily="49" charset="-128"/>
              </a:rPr>
              <a:t>.</a:t>
            </a:r>
            <a:endParaRPr lang="en-GB" sz="20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MS Mincho" panose="020B0400000000000000" pitchFamily="49" charset="-128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Blip>
                <a:blip r:embed="rId2"/>
              </a:buBlip>
              <a:tabLst>
                <a:tab pos="457200" algn="l"/>
              </a:tabLst>
            </a:pPr>
            <a:r>
              <a:rPr lang="el-GR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anose="030F0702030302020204" pitchFamily="66" charset="0"/>
                <a:ea typeface="MS Mincho" panose="020B0400000000000000" pitchFamily="49" charset="-128"/>
              </a:rPr>
              <a:t>Μαθαίνω τον πίνακα του 9</a:t>
            </a:r>
            <a:r>
              <a:rPr lang="el-GR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anose="030F0702030302020204" pitchFamily="66" charset="0"/>
                <a:ea typeface="MS Mincho" panose="020B0400000000000000" pitchFamily="49" charset="-128"/>
              </a:rPr>
              <a:t> </a:t>
            </a:r>
            <a:r>
              <a:rPr lang="el-GR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→</a:t>
            </a:r>
            <a:r>
              <a:rPr lang="el-GR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anose="030F0702030302020204" pitchFamily="66" charset="0"/>
                <a:ea typeface="MS Mincho" panose="020B0400000000000000" pitchFamily="49" charset="-128"/>
              </a:rPr>
              <a:t> Θα είναι παιχνιδάκι αν θυμηθείς το κόλπο που είπαμε στην τάξη 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omic Sans MS" panose="030F0702030302020204" pitchFamily="66" charset="0"/>
              <a:ea typeface="MS Mincho" panose="020B0400000000000000" pitchFamily="49" charset="-128"/>
            </a:endParaRPr>
          </a:p>
          <a:p>
            <a:pPr marL="0" lvl="0" indent="0">
              <a:spcAft>
                <a:spcPts val="0"/>
              </a:spcAft>
              <a:buNone/>
              <a:tabLst>
                <a:tab pos="457200" algn="l"/>
              </a:tabLst>
            </a:pPr>
            <a:r>
              <a:rPr lang="el-G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Segoe Script" panose="030B0504020000000003" pitchFamily="66" charset="0"/>
                <a:ea typeface="MS Mincho" panose="020B0400000000000000" pitchFamily="49" charset="-128"/>
              </a:rPr>
              <a:t>Π.χ. </a:t>
            </a:r>
            <a:r>
              <a:rPr lang="el-GR" sz="2000" dirty="0">
                <a:solidFill>
                  <a:srgbClr val="FF0000"/>
                </a:solidFill>
                <a:latin typeface="Segoe Script" panose="030B0504020000000003" pitchFamily="66" charset="0"/>
                <a:ea typeface="MS Mincho" panose="020B0400000000000000" pitchFamily="49" charset="-128"/>
              </a:rPr>
              <a:t>7 Χ 9 </a:t>
            </a:r>
            <a:r>
              <a:rPr lang="el-G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Segoe Script" panose="030B0504020000000003" pitchFamily="66" charset="0"/>
                <a:ea typeface="MS Mincho" panose="020B0400000000000000" pitchFamily="49" charset="-128"/>
              </a:rPr>
              <a:t>- «ρίχνω» το 7 κατά 1, δηλαδή γίνεται 6 και σκέφτομαι 6 και πόσα κάνει 9; 63 είναι η απάντηση μου.</a:t>
            </a:r>
            <a:endParaRPr lang="en-GB" sz="20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Segoe Script" panose="030B0504020000000003" pitchFamily="66" charset="0"/>
              <a:ea typeface="MS Mincho" panose="020B0400000000000000" pitchFamily="49" charset="-128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Blip>
                <a:blip r:embed="rId2"/>
              </a:buBlip>
              <a:tabLst>
                <a:tab pos="457200" algn="l"/>
              </a:tabLst>
            </a:pPr>
            <a:r>
              <a:rPr lang="el-GR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anose="030F0702030302020204" pitchFamily="66" charset="0"/>
                <a:ea typeface="MS Mincho" panose="020B0400000000000000" pitchFamily="49" charset="-128"/>
              </a:rPr>
              <a:t>Μαθαίνω τον πίνακα του 4</a:t>
            </a:r>
            <a:r>
              <a:rPr lang="el-GR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anose="030F0702030302020204" pitchFamily="66" charset="0"/>
                <a:ea typeface="MS Mincho" panose="020B0400000000000000" pitchFamily="49" charset="-128"/>
              </a:rPr>
              <a:t> </a:t>
            </a:r>
            <a:r>
              <a:rPr lang="el-GR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→ </a:t>
            </a:r>
            <a:r>
              <a:rPr lang="el-GR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anose="030F0702030302020204" pitchFamily="66" charset="0"/>
                <a:ea typeface="MS Mincho" panose="020B0400000000000000" pitchFamily="49" charset="-128"/>
              </a:rPr>
              <a:t>Θα είναι παιχνιδάκι αν γνωρίζεις καλά τον πίνακα του 2, απλά διπλασιάζεις τις απαντήσεις σου.</a:t>
            </a:r>
            <a:endParaRPr lang="en-GB" sz="20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MS Mincho" panose="020B0400000000000000" pitchFamily="49" charset="-128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Blip>
                <a:blip r:embed="rId2"/>
              </a:buBlip>
              <a:tabLst>
                <a:tab pos="457200" algn="l"/>
              </a:tabLst>
            </a:pPr>
            <a:r>
              <a:rPr lang="el-GR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anose="030F0702030302020204" pitchFamily="66" charset="0"/>
                <a:ea typeface="MS Mincho" panose="020B0400000000000000" pitchFamily="49" charset="-128"/>
              </a:rPr>
              <a:t>Μαθαίνω τους πολλαπλασιασμούς </a:t>
            </a:r>
            <a:r>
              <a:rPr lang="el-GR" sz="20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MS Mincho" panose="020B0400000000000000" pitchFamily="49" charset="-128"/>
              </a:rPr>
              <a:t>7Χ7=49</a:t>
            </a:r>
            <a:r>
              <a:rPr lang="el-GR" sz="20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MS Mincho" panose="020B0400000000000000" pitchFamily="49" charset="-128"/>
              </a:rPr>
              <a:t>, </a:t>
            </a:r>
            <a:r>
              <a:rPr lang="el-GR" sz="20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MS Mincho" panose="020B0400000000000000" pitchFamily="49" charset="-128"/>
              </a:rPr>
              <a:t>8Χ8=64</a:t>
            </a:r>
            <a:r>
              <a:rPr lang="el-GR" sz="20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MS Mincho" panose="020B0400000000000000" pitchFamily="49" charset="-128"/>
              </a:rPr>
              <a:t> και </a:t>
            </a:r>
            <a:r>
              <a:rPr lang="el-GR" sz="20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MS Mincho" panose="020B0400000000000000" pitchFamily="49" charset="-128"/>
              </a:rPr>
              <a:t>8Χ7=56</a:t>
            </a:r>
            <a:r>
              <a:rPr lang="el-GR" sz="20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MS Mincho" panose="020B0400000000000000" pitchFamily="49" charset="-128"/>
              </a:rPr>
              <a:t> (56=7Χ8).</a:t>
            </a:r>
          </a:p>
          <a:p>
            <a:pPr marL="0" lvl="0" indent="0">
              <a:spcAft>
                <a:spcPts val="0"/>
              </a:spcAft>
              <a:buNone/>
              <a:tabLst>
                <a:tab pos="457200" algn="l"/>
              </a:tabLst>
            </a:pPr>
            <a:r>
              <a:rPr lang="el-GR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anose="030F0702030302020204" pitchFamily="66" charset="0"/>
                <a:ea typeface="MS Mincho" panose="020B0400000000000000" pitchFamily="49" charset="-128"/>
              </a:rPr>
              <a:t>Γιατί δε χρειάζεται να μάθεις ολόκληρο τον πίνακα του 7 και του 8; </a:t>
            </a:r>
            <a:endParaRPr lang="en-GB" sz="20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MS Mincho" panose="020B0400000000000000" pitchFamily="49" charset="-128"/>
            </a:endParaRPr>
          </a:p>
          <a:p>
            <a:endParaRPr lang="en-GB" sz="15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64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5F0E358-1E49-4920-80D8-C3D138708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E2D2362D-7010-4036-B9CA-03DFC8EB3B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DC85BF5E-2BD6-4E5B-8EA3-420B45BB03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389812" y="0"/>
            <a:ext cx="4802188" cy="6858000"/>
          </a:xfrm>
          <a:custGeom>
            <a:avLst/>
            <a:gdLst>
              <a:gd name="connsiteX0" fmla="*/ 0 w 4802188"/>
              <a:gd name="connsiteY0" fmla="*/ 0 h 6858000"/>
              <a:gd name="connsiteX1" fmla="*/ 4802188 w 4802188"/>
              <a:gd name="connsiteY1" fmla="*/ 0 h 6858000"/>
              <a:gd name="connsiteX2" fmla="*/ 4802188 w 4802188"/>
              <a:gd name="connsiteY2" fmla="*/ 6858000 h 6858000"/>
              <a:gd name="connsiteX3" fmla="*/ 0 w 4802188"/>
              <a:gd name="connsiteY3" fmla="*/ 6858000 h 6858000"/>
              <a:gd name="connsiteX4" fmla="*/ 4763 w 4802188"/>
              <a:gd name="connsiteY4" fmla="*/ 6791325 h 6858000"/>
              <a:gd name="connsiteX5" fmla="*/ 12700 w 4802188"/>
              <a:gd name="connsiteY5" fmla="*/ 6735762 h 6858000"/>
              <a:gd name="connsiteX6" fmla="*/ 22225 w 4802188"/>
              <a:gd name="connsiteY6" fmla="*/ 6683375 h 6858000"/>
              <a:gd name="connsiteX7" fmla="*/ 38100 w 4802188"/>
              <a:gd name="connsiteY7" fmla="*/ 6640512 h 6858000"/>
              <a:gd name="connsiteX8" fmla="*/ 53975 w 4802188"/>
              <a:gd name="connsiteY8" fmla="*/ 6597650 h 6858000"/>
              <a:gd name="connsiteX9" fmla="*/ 73025 w 4802188"/>
              <a:gd name="connsiteY9" fmla="*/ 6561137 h 6858000"/>
              <a:gd name="connsiteX10" fmla="*/ 92075 w 4802188"/>
              <a:gd name="connsiteY10" fmla="*/ 6523037 h 6858000"/>
              <a:gd name="connsiteX11" fmla="*/ 109538 w 4802188"/>
              <a:gd name="connsiteY11" fmla="*/ 6488112 h 6858000"/>
              <a:gd name="connsiteX12" fmla="*/ 127000 w 4802188"/>
              <a:gd name="connsiteY12" fmla="*/ 6448425 h 6858000"/>
              <a:gd name="connsiteX13" fmla="*/ 142875 w 4802188"/>
              <a:gd name="connsiteY13" fmla="*/ 6407150 h 6858000"/>
              <a:gd name="connsiteX14" fmla="*/ 157163 w 4802188"/>
              <a:gd name="connsiteY14" fmla="*/ 6361112 h 6858000"/>
              <a:gd name="connsiteX15" fmla="*/ 168275 w 4802188"/>
              <a:gd name="connsiteY15" fmla="*/ 6311900 h 6858000"/>
              <a:gd name="connsiteX16" fmla="*/ 176213 w 4802188"/>
              <a:gd name="connsiteY16" fmla="*/ 6251575 h 6858000"/>
              <a:gd name="connsiteX17" fmla="*/ 179388 w 4802188"/>
              <a:gd name="connsiteY17" fmla="*/ 6183312 h 6858000"/>
              <a:gd name="connsiteX18" fmla="*/ 176213 w 4802188"/>
              <a:gd name="connsiteY18" fmla="*/ 6113462 h 6858000"/>
              <a:gd name="connsiteX19" fmla="*/ 168275 w 4802188"/>
              <a:gd name="connsiteY19" fmla="*/ 6056312 h 6858000"/>
              <a:gd name="connsiteX20" fmla="*/ 157163 w 4802188"/>
              <a:gd name="connsiteY20" fmla="*/ 6003925 h 6858000"/>
              <a:gd name="connsiteX21" fmla="*/ 142875 w 4802188"/>
              <a:gd name="connsiteY21" fmla="*/ 5956300 h 6858000"/>
              <a:gd name="connsiteX22" fmla="*/ 127000 w 4802188"/>
              <a:gd name="connsiteY22" fmla="*/ 5915025 h 6858000"/>
              <a:gd name="connsiteX23" fmla="*/ 107950 w 4802188"/>
              <a:gd name="connsiteY23" fmla="*/ 5876925 h 6858000"/>
              <a:gd name="connsiteX24" fmla="*/ 88900 w 4802188"/>
              <a:gd name="connsiteY24" fmla="*/ 5840412 h 6858000"/>
              <a:gd name="connsiteX25" fmla="*/ 69850 w 4802188"/>
              <a:gd name="connsiteY25" fmla="*/ 5802312 h 6858000"/>
              <a:gd name="connsiteX26" fmla="*/ 52388 w 4802188"/>
              <a:gd name="connsiteY26" fmla="*/ 5762625 h 6858000"/>
              <a:gd name="connsiteX27" fmla="*/ 34925 w 4802188"/>
              <a:gd name="connsiteY27" fmla="*/ 5721350 h 6858000"/>
              <a:gd name="connsiteX28" fmla="*/ 20638 w 4802188"/>
              <a:gd name="connsiteY28" fmla="*/ 5675312 h 6858000"/>
              <a:gd name="connsiteX29" fmla="*/ 11113 w 4802188"/>
              <a:gd name="connsiteY29" fmla="*/ 5622925 h 6858000"/>
              <a:gd name="connsiteX30" fmla="*/ 1588 w 4802188"/>
              <a:gd name="connsiteY30" fmla="*/ 5562600 h 6858000"/>
              <a:gd name="connsiteX31" fmla="*/ 0 w 4802188"/>
              <a:gd name="connsiteY31" fmla="*/ 5494337 h 6858000"/>
              <a:gd name="connsiteX32" fmla="*/ 1588 w 4802188"/>
              <a:gd name="connsiteY32" fmla="*/ 5426075 h 6858000"/>
              <a:gd name="connsiteX33" fmla="*/ 11113 w 4802188"/>
              <a:gd name="connsiteY33" fmla="*/ 5365750 h 6858000"/>
              <a:gd name="connsiteX34" fmla="*/ 20638 w 4802188"/>
              <a:gd name="connsiteY34" fmla="*/ 5313362 h 6858000"/>
              <a:gd name="connsiteX35" fmla="*/ 34925 w 4802188"/>
              <a:gd name="connsiteY35" fmla="*/ 5268912 h 6858000"/>
              <a:gd name="connsiteX36" fmla="*/ 52388 w 4802188"/>
              <a:gd name="connsiteY36" fmla="*/ 5226050 h 6858000"/>
              <a:gd name="connsiteX37" fmla="*/ 69850 w 4802188"/>
              <a:gd name="connsiteY37" fmla="*/ 5186362 h 6858000"/>
              <a:gd name="connsiteX38" fmla="*/ 88900 w 4802188"/>
              <a:gd name="connsiteY38" fmla="*/ 5149850 h 6858000"/>
              <a:gd name="connsiteX39" fmla="*/ 107950 w 4802188"/>
              <a:gd name="connsiteY39" fmla="*/ 5114925 h 6858000"/>
              <a:gd name="connsiteX40" fmla="*/ 127000 w 4802188"/>
              <a:gd name="connsiteY40" fmla="*/ 5075237 h 6858000"/>
              <a:gd name="connsiteX41" fmla="*/ 142875 w 4802188"/>
              <a:gd name="connsiteY41" fmla="*/ 5033962 h 6858000"/>
              <a:gd name="connsiteX42" fmla="*/ 157163 w 4802188"/>
              <a:gd name="connsiteY42" fmla="*/ 4987925 h 6858000"/>
              <a:gd name="connsiteX43" fmla="*/ 168275 w 4802188"/>
              <a:gd name="connsiteY43" fmla="*/ 4935537 h 6858000"/>
              <a:gd name="connsiteX44" fmla="*/ 176213 w 4802188"/>
              <a:gd name="connsiteY44" fmla="*/ 4875212 h 6858000"/>
              <a:gd name="connsiteX45" fmla="*/ 179388 w 4802188"/>
              <a:gd name="connsiteY45" fmla="*/ 4806950 h 6858000"/>
              <a:gd name="connsiteX46" fmla="*/ 176213 w 4802188"/>
              <a:gd name="connsiteY46" fmla="*/ 4738687 h 6858000"/>
              <a:gd name="connsiteX47" fmla="*/ 168275 w 4802188"/>
              <a:gd name="connsiteY47" fmla="*/ 4678362 h 6858000"/>
              <a:gd name="connsiteX48" fmla="*/ 157163 w 4802188"/>
              <a:gd name="connsiteY48" fmla="*/ 4625975 h 6858000"/>
              <a:gd name="connsiteX49" fmla="*/ 142875 w 4802188"/>
              <a:gd name="connsiteY49" fmla="*/ 4579937 h 6858000"/>
              <a:gd name="connsiteX50" fmla="*/ 127000 w 4802188"/>
              <a:gd name="connsiteY50" fmla="*/ 4537075 h 6858000"/>
              <a:gd name="connsiteX51" fmla="*/ 107950 w 4802188"/>
              <a:gd name="connsiteY51" fmla="*/ 4498975 h 6858000"/>
              <a:gd name="connsiteX52" fmla="*/ 69850 w 4802188"/>
              <a:gd name="connsiteY52" fmla="*/ 4424362 h 6858000"/>
              <a:gd name="connsiteX53" fmla="*/ 52388 w 4802188"/>
              <a:gd name="connsiteY53" fmla="*/ 4386262 h 6858000"/>
              <a:gd name="connsiteX54" fmla="*/ 34925 w 4802188"/>
              <a:gd name="connsiteY54" fmla="*/ 4343400 h 6858000"/>
              <a:gd name="connsiteX55" fmla="*/ 20638 w 4802188"/>
              <a:gd name="connsiteY55" fmla="*/ 4297362 h 6858000"/>
              <a:gd name="connsiteX56" fmla="*/ 11113 w 4802188"/>
              <a:gd name="connsiteY56" fmla="*/ 4244975 h 6858000"/>
              <a:gd name="connsiteX57" fmla="*/ 1588 w 4802188"/>
              <a:gd name="connsiteY57" fmla="*/ 4186237 h 6858000"/>
              <a:gd name="connsiteX58" fmla="*/ 0 w 4802188"/>
              <a:gd name="connsiteY58" fmla="*/ 4116387 h 6858000"/>
              <a:gd name="connsiteX59" fmla="*/ 1588 w 4802188"/>
              <a:gd name="connsiteY59" fmla="*/ 4048125 h 6858000"/>
              <a:gd name="connsiteX60" fmla="*/ 11113 w 4802188"/>
              <a:gd name="connsiteY60" fmla="*/ 3987800 h 6858000"/>
              <a:gd name="connsiteX61" fmla="*/ 20638 w 4802188"/>
              <a:gd name="connsiteY61" fmla="*/ 3935412 h 6858000"/>
              <a:gd name="connsiteX62" fmla="*/ 34925 w 4802188"/>
              <a:gd name="connsiteY62" fmla="*/ 3890962 h 6858000"/>
              <a:gd name="connsiteX63" fmla="*/ 52388 w 4802188"/>
              <a:gd name="connsiteY63" fmla="*/ 3848100 h 6858000"/>
              <a:gd name="connsiteX64" fmla="*/ 69850 w 4802188"/>
              <a:gd name="connsiteY64" fmla="*/ 3811587 h 6858000"/>
              <a:gd name="connsiteX65" fmla="*/ 107950 w 4802188"/>
              <a:gd name="connsiteY65" fmla="*/ 3736975 h 6858000"/>
              <a:gd name="connsiteX66" fmla="*/ 127000 w 4802188"/>
              <a:gd name="connsiteY66" fmla="*/ 3697287 h 6858000"/>
              <a:gd name="connsiteX67" fmla="*/ 142875 w 4802188"/>
              <a:gd name="connsiteY67" fmla="*/ 3656012 h 6858000"/>
              <a:gd name="connsiteX68" fmla="*/ 157163 w 4802188"/>
              <a:gd name="connsiteY68" fmla="*/ 3609975 h 6858000"/>
              <a:gd name="connsiteX69" fmla="*/ 168275 w 4802188"/>
              <a:gd name="connsiteY69" fmla="*/ 3557587 h 6858000"/>
              <a:gd name="connsiteX70" fmla="*/ 176213 w 4802188"/>
              <a:gd name="connsiteY70" fmla="*/ 3497262 h 6858000"/>
              <a:gd name="connsiteX71" fmla="*/ 179388 w 4802188"/>
              <a:gd name="connsiteY71" fmla="*/ 3427412 h 6858000"/>
              <a:gd name="connsiteX72" fmla="*/ 176213 w 4802188"/>
              <a:gd name="connsiteY72" fmla="*/ 3360737 h 6858000"/>
              <a:gd name="connsiteX73" fmla="*/ 168275 w 4802188"/>
              <a:gd name="connsiteY73" fmla="*/ 3300412 h 6858000"/>
              <a:gd name="connsiteX74" fmla="*/ 157163 w 4802188"/>
              <a:gd name="connsiteY74" fmla="*/ 3248025 h 6858000"/>
              <a:gd name="connsiteX75" fmla="*/ 142875 w 4802188"/>
              <a:gd name="connsiteY75" fmla="*/ 3201987 h 6858000"/>
              <a:gd name="connsiteX76" fmla="*/ 127000 w 4802188"/>
              <a:gd name="connsiteY76" fmla="*/ 3160712 h 6858000"/>
              <a:gd name="connsiteX77" fmla="*/ 107950 w 4802188"/>
              <a:gd name="connsiteY77" fmla="*/ 3121025 h 6858000"/>
              <a:gd name="connsiteX78" fmla="*/ 88900 w 4802188"/>
              <a:gd name="connsiteY78" fmla="*/ 3084512 h 6858000"/>
              <a:gd name="connsiteX79" fmla="*/ 69850 w 4802188"/>
              <a:gd name="connsiteY79" fmla="*/ 3046412 h 6858000"/>
              <a:gd name="connsiteX80" fmla="*/ 52388 w 4802188"/>
              <a:gd name="connsiteY80" fmla="*/ 3009900 h 6858000"/>
              <a:gd name="connsiteX81" fmla="*/ 34925 w 4802188"/>
              <a:gd name="connsiteY81" fmla="*/ 2967037 h 6858000"/>
              <a:gd name="connsiteX82" fmla="*/ 20638 w 4802188"/>
              <a:gd name="connsiteY82" fmla="*/ 2922587 h 6858000"/>
              <a:gd name="connsiteX83" fmla="*/ 11113 w 4802188"/>
              <a:gd name="connsiteY83" fmla="*/ 2868612 h 6858000"/>
              <a:gd name="connsiteX84" fmla="*/ 1588 w 4802188"/>
              <a:gd name="connsiteY84" fmla="*/ 2809875 h 6858000"/>
              <a:gd name="connsiteX85" fmla="*/ 0 w 4802188"/>
              <a:gd name="connsiteY85" fmla="*/ 2741612 h 6858000"/>
              <a:gd name="connsiteX86" fmla="*/ 1588 w 4802188"/>
              <a:gd name="connsiteY86" fmla="*/ 2671762 h 6858000"/>
              <a:gd name="connsiteX87" fmla="*/ 11113 w 4802188"/>
              <a:gd name="connsiteY87" fmla="*/ 2613025 h 6858000"/>
              <a:gd name="connsiteX88" fmla="*/ 20638 w 4802188"/>
              <a:gd name="connsiteY88" fmla="*/ 2560637 h 6858000"/>
              <a:gd name="connsiteX89" fmla="*/ 34925 w 4802188"/>
              <a:gd name="connsiteY89" fmla="*/ 2513012 h 6858000"/>
              <a:gd name="connsiteX90" fmla="*/ 52388 w 4802188"/>
              <a:gd name="connsiteY90" fmla="*/ 2471737 h 6858000"/>
              <a:gd name="connsiteX91" fmla="*/ 69850 w 4802188"/>
              <a:gd name="connsiteY91" fmla="*/ 2433637 h 6858000"/>
              <a:gd name="connsiteX92" fmla="*/ 88900 w 4802188"/>
              <a:gd name="connsiteY92" fmla="*/ 2395537 h 6858000"/>
              <a:gd name="connsiteX93" fmla="*/ 107950 w 4802188"/>
              <a:gd name="connsiteY93" fmla="*/ 2359025 h 6858000"/>
              <a:gd name="connsiteX94" fmla="*/ 127000 w 4802188"/>
              <a:gd name="connsiteY94" fmla="*/ 2319337 h 6858000"/>
              <a:gd name="connsiteX95" fmla="*/ 142875 w 4802188"/>
              <a:gd name="connsiteY95" fmla="*/ 2278062 h 6858000"/>
              <a:gd name="connsiteX96" fmla="*/ 157163 w 4802188"/>
              <a:gd name="connsiteY96" fmla="*/ 2232025 h 6858000"/>
              <a:gd name="connsiteX97" fmla="*/ 168275 w 4802188"/>
              <a:gd name="connsiteY97" fmla="*/ 2179637 h 6858000"/>
              <a:gd name="connsiteX98" fmla="*/ 176213 w 4802188"/>
              <a:gd name="connsiteY98" fmla="*/ 2119312 h 6858000"/>
              <a:gd name="connsiteX99" fmla="*/ 179388 w 4802188"/>
              <a:gd name="connsiteY99" fmla="*/ 2051050 h 6858000"/>
              <a:gd name="connsiteX100" fmla="*/ 176213 w 4802188"/>
              <a:gd name="connsiteY100" fmla="*/ 1982787 h 6858000"/>
              <a:gd name="connsiteX101" fmla="*/ 168275 w 4802188"/>
              <a:gd name="connsiteY101" fmla="*/ 1922462 h 6858000"/>
              <a:gd name="connsiteX102" fmla="*/ 157163 w 4802188"/>
              <a:gd name="connsiteY102" fmla="*/ 1870075 h 6858000"/>
              <a:gd name="connsiteX103" fmla="*/ 142875 w 4802188"/>
              <a:gd name="connsiteY103" fmla="*/ 1824037 h 6858000"/>
              <a:gd name="connsiteX104" fmla="*/ 127000 w 4802188"/>
              <a:gd name="connsiteY104" fmla="*/ 1782762 h 6858000"/>
              <a:gd name="connsiteX105" fmla="*/ 107950 w 4802188"/>
              <a:gd name="connsiteY105" fmla="*/ 1743075 h 6858000"/>
              <a:gd name="connsiteX106" fmla="*/ 88900 w 4802188"/>
              <a:gd name="connsiteY106" fmla="*/ 1708150 h 6858000"/>
              <a:gd name="connsiteX107" fmla="*/ 69850 w 4802188"/>
              <a:gd name="connsiteY107" fmla="*/ 1671637 h 6858000"/>
              <a:gd name="connsiteX108" fmla="*/ 52388 w 4802188"/>
              <a:gd name="connsiteY108" fmla="*/ 1631950 h 6858000"/>
              <a:gd name="connsiteX109" fmla="*/ 34925 w 4802188"/>
              <a:gd name="connsiteY109" fmla="*/ 1589087 h 6858000"/>
              <a:gd name="connsiteX110" fmla="*/ 20638 w 4802188"/>
              <a:gd name="connsiteY110" fmla="*/ 1544637 h 6858000"/>
              <a:gd name="connsiteX111" fmla="*/ 11113 w 4802188"/>
              <a:gd name="connsiteY111" fmla="*/ 1492250 h 6858000"/>
              <a:gd name="connsiteX112" fmla="*/ 1588 w 4802188"/>
              <a:gd name="connsiteY112" fmla="*/ 1431925 h 6858000"/>
              <a:gd name="connsiteX113" fmla="*/ 0 w 4802188"/>
              <a:gd name="connsiteY113" fmla="*/ 1363662 h 6858000"/>
              <a:gd name="connsiteX114" fmla="*/ 1588 w 4802188"/>
              <a:gd name="connsiteY114" fmla="*/ 1295400 h 6858000"/>
              <a:gd name="connsiteX115" fmla="*/ 11113 w 4802188"/>
              <a:gd name="connsiteY115" fmla="*/ 1235075 h 6858000"/>
              <a:gd name="connsiteX116" fmla="*/ 20638 w 4802188"/>
              <a:gd name="connsiteY116" fmla="*/ 1182687 h 6858000"/>
              <a:gd name="connsiteX117" fmla="*/ 34925 w 4802188"/>
              <a:gd name="connsiteY117" fmla="*/ 1136650 h 6858000"/>
              <a:gd name="connsiteX118" fmla="*/ 52388 w 4802188"/>
              <a:gd name="connsiteY118" fmla="*/ 1095375 h 6858000"/>
              <a:gd name="connsiteX119" fmla="*/ 69850 w 4802188"/>
              <a:gd name="connsiteY119" fmla="*/ 1055687 h 6858000"/>
              <a:gd name="connsiteX120" fmla="*/ 88900 w 4802188"/>
              <a:gd name="connsiteY120" fmla="*/ 1017587 h 6858000"/>
              <a:gd name="connsiteX121" fmla="*/ 107950 w 4802188"/>
              <a:gd name="connsiteY121" fmla="*/ 981075 h 6858000"/>
              <a:gd name="connsiteX122" fmla="*/ 127000 w 4802188"/>
              <a:gd name="connsiteY122" fmla="*/ 942975 h 6858000"/>
              <a:gd name="connsiteX123" fmla="*/ 142875 w 4802188"/>
              <a:gd name="connsiteY123" fmla="*/ 901700 h 6858000"/>
              <a:gd name="connsiteX124" fmla="*/ 157163 w 4802188"/>
              <a:gd name="connsiteY124" fmla="*/ 854075 h 6858000"/>
              <a:gd name="connsiteX125" fmla="*/ 168275 w 4802188"/>
              <a:gd name="connsiteY125" fmla="*/ 801687 h 6858000"/>
              <a:gd name="connsiteX126" fmla="*/ 176213 w 4802188"/>
              <a:gd name="connsiteY126" fmla="*/ 744537 h 6858000"/>
              <a:gd name="connsiteX127" fmla="*/ 179388 w 4802188"/>
              <a:gd name="connsiteY127" fmla="*/ 673100 h 6858000"/>
              <a:gd name="connsiteX128" fmla="*/ 176213 w 4802188"/>
              <a:gd name="connsiteY128" fmla="*/ 606425 h 6858000"/>
              <a:gd name="connsiteX129" fmla="*/ 168275 w 4802188"/>
              <a:gd name="connsiteY129" fmla="*/ 546100 h 6858000"/>
              <a:gd name="connsiteX130" fmla="*/ 157163 w 4802188"/>
              <a:gd name="connsiteY130" fmla="*/ 496887 h 6858000"/>
              <a:gd name="connsiteX131" fmla="*/ 142875 w 4802188"/>
              <a:gd name="connsiteY131" fmla="*/ 450850 h 6858000"/>
              <a:gd name="connsiteX132" fmla="*/ 127000 w 4802188"/>
              <a:gd name="connsiteY132" fmla="*/ 409575 h 6858000"/>
              <a:gd name="connsiteX133" fmla="*/ 109538 w 4802188"/>
              <a:gd name="connsiteY133" fmla="*/ 369887 h 6858000"/>
              <a:gd name="connsiteX134" fmla="*/ 92075 w 4802188"/>
              <a:gd name="connsiteY134" fmla="*/ 334962 h 6858000"/>
              <a:gd name="connsiteX135" fmla="*/ 73025 w 4802188"/>
              <a:gd name="connsiteY135" fmla="*/ 296862 h 6858000"/>
              <a:gd name="connsiteX136" fmla="*/ 53975 w 4802188"/>
              <a:gd name="connsiteY136" fmla="*/ 260350 h 6858000"/>
              <a:gd name="connsiteX137" fmla="*/ 38100 w 4802188"/>
              <a:gd name="connsiteY137" fmla="*/ 217487 h 6858000"/>
              <a:gd name="connsiteX138" fmla="*/ 22225 w 4802188"/>
              <a:gd name="connsiteY138" fmla="*/ 174625 h 6858000"/>
              <a:gd name="connsiteX139" fmla="*/ 12700 w 4802188"/>
              <a:gd name="connsiteY139" fmla="*/ 122237 h 6858000"/>
              <a:gd name="connsiteX140" fmla="*/ 4763 w 4802188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802188" h="6858000">
                <a:moveTo>
                  <a:pt x="0" y="0"/>
                </a:moveTo>
                <a:lnTo>
                  <a:pt x="4802188" y="0"/>
                </a:lnTo>
                <a:lnTo>
                  <a:pt x="4802188" y="6858000"/>
                </a:lnTo>
                <a:lnTo>
                  <a:pt x="0" y="6858000"/>
                </a:lnTo>
                <a:lnTo>
                  <a:pt x="4763" y="6791325"/>
                </a:lnTo>
                <a:lnTo>
                  <a:pt x="12700" y="6735762"/>
                </a:lnTo>
                <a:lnTo>
                  <a:pt x="22225" y="6683375"/>
                </a:lnTo>
                <a:lnTo>
                  <a:pt x="38100" y="6640512"/>
                </a:lnTo>
                <a:lnTo>
                  <a:pt x="53975" y="6597650"/>
                </a:lnTo>
                <a:lnTo>
                  <a:pt x="73025" y="6561137"/>
                </a:lnTo>
                <a:lnTo>
                  <a:pt x="92075" y="6523037"/>
                </a:lnTo>
                <a:lnTo>
                  <a:pt x="109538" y="6488112"/>
                </a:lnTo>
                <a:lnTo>
                  <a:pt x="127000" y="6448425"/>
                </a:lnTo>
                <a:lnTo>
                  <a:pt x="142875" y="6407150"/>
                </a:lnTo>
                <a:lnTo>
                  <a:pt x="157163" y="6361112"/>
                </a:lnTo>
                <a:lnTo>
                  <a:pt x="168275" y="6311900"/>
                </a:lnTo>
                <a:lnTo>
                  <a:pt x="176213" y="6251575"/>
                </a:lnTo>
                <a:lnTo>
                  <a:pt x="179388" y="6183312"/>
                </a:lnTo>
                <a:lnTo>
                  <a:pt x="176213" y="6113462"/>
                </a:lnTo>
                <a:lnTo>
                  <a:pt x="168275" y="6056312"/>
                </a:lnTo>
                <a:lnTo>
                  <a:pt x="157163" y="6003925"/>
                </a:lnTo>
                <a:lnTo>
                  <a:pt x="142875" y="5956300"/>
                </a:lnTo>
                <a:lnTo>
                  <a:pt x="127000" y="5915025"/>
                </a:lnTo>
                <a:lnTo>
                  <a:pt x="107950" y="5876925"/>
                </a:lnTo>
                <a:lnTo>
                  <a:pt x="88900" y="5840412"/>
                </a:lnTo>
                <a:lnTo>
                  <a:pt x="69850" y="5802312"/>
                </a:lnTo>
                <a:lnTo>
                  <a:pt x="52388" y="5762625"/>
                </a:lnTo>
                <a:lnTo>
                  <a:pt x="34925" y="5721350"/>
                </a:lnTo>
                <a:lnTo>
                  <a:pt x="20638" y="5675312"/>
                </a:lnTo>
                <a:lnTo>
                  <a:pt x="11113" y="5622925"/>
                </a:lnTo>
                <a:lnTo>
                  <a:pt x="1588" y="5562600"/>
                </a:lnTo>
                <a:lnTo>
                  <a:pt x="0" y="5494337"/>
                </a:lnTo>
                <a:lnTo>
                  <a:pt x="1588" y="5426075"/>
                </a:lnTo>
                <a:lnTo>
                  <a:pt x="11113" y="5365750"/>
                </a:lnTo>
                <a:lnTo>
                  <a:pt x="20638" y="5313362"/>
                </a:lnTo>
                <a:lnTo>
                  <a:pt x="34925" y="5268912"/>
                </a:lnTo>
                <a:lnTo>
                  <a:pt x="52388" y="5226050"/>
                </a:lnTo>
                <a:lnTo>
                  <a:pt x="69850" y="5186362"/>
                </a:lnTo>
                <a:lnTo>
                  <a:pt x="88900" y="5149850"/>
                </a:lnTo>
                <a:lnTo>
                  <a:pt x="107950" y="5114925"/>
                </a:lnTo>
                <a:lnTo>
                  <a:pt x="127000" y="5075237"/>
                </a:lnTo>
                <a:lnTo>
                  <a:pt x="142875" y="5033962"/>
                </a:lnTo>
                <a:lnTo>
                  <a:pt x="157163" y="4987925"/>
                </a:lnTo>
                <a:lnTo>
                  <a:pt x="168275" y="4935537"/>
                </a:lnTo>
                <a:lnTo>
                  <a:pt x="176213" y="4875212"/>
                </a:lnTo>
                <a:lnTo>
                  <a:pt x="179388" y="4806950"/>
                </a:lnTo>
                <a:lnTo>
                  <a:pt x="176213" y="4738687"/>
                </a:lnTo>
                <a:lnTo>
                  <a:pt x="168275" y="4678362"/>
                </a:lnTo>
                <a:lnTo>
                  <a:pt x="157163" y="4625975"/>
                </a:lnTo>
                <a:lnTo>
                  <a:pt x="142875" y="4579937"/>
                </a:lnTo>
                <a:lnTo>
                  <a:pt x="127000" y="4537075"/>
                </a:lnTo>
                <a:lnTo>
                  <a:pt x="107950" y="4498975"/>
                </a:lnTo>
                <a:lnTo>
                  <a:pt x="69850" y="4424362"/>
                </a:lnTo>
                <a:lnTo>
                  <a:pt x="52388" y="4386262"/>
                </a:lnTo>
                <a:lnTo>
                  <a:pt x="34925" y="4343400"/>
                </a:lnTo>
                <a:lnTo>
                  <a:pt x="20638" y="4297362"/>
                </a:lnTo>
                <a:lnTo>
                  <a:pt x="11113" y="4244975"/>
                </a:lnTo>
                <a:lnTo>
                  <a:pt x="1588" y="4186237"/>
                </a:lnTo>
                <a:lnTo>
                  <a:pt x="0" y="4116387"/>
                </a:lnTo>
                <a:lnTo>
                  <a:pt x="1588" y="4048125"/>
                </a:lnTo>
                <a:lnTo>
                  <a:pt x="11113" y="3987800"/>
                </a:lnTo>
                <a:lnTo>
                  <a:pt x="20638" y="3935412"/>
                </a:lnTo>
                <a:lnTo>
                  <a:pt x="34925" y="3890962"/>
                </a:lnTo>
                <a:lnTo>
                  <a:pt x="52388" y="3848100"/>
                </a:lnTo>
                <a:lnTo>
                  <a:pt x="69850" y="3811587"/>
                </a:lnTo>
                <a:lnTo>
                  <a:pt x="107950" y="3736975"/>
                </a:lnTo>
                <a:lnTo>
                  <a:pt x="127000" y="3697287"/>
                </a:lnTo>
                <a:lnTo>
                  <a:pt x="142875" y="3656012"/>
                </a:lnTo>
                <a:lnTo>
                  <a:pt x="157163" y="3609975"/>
                </a:lnTo>
                <a:lnTo>
                  <a:pt x="168275" y="3557587"/>
                </a:lnTo>
                <a:lnTo>
                  <a:pt x="176213" y="3497262"/>
                </a:lnTo>
                <a:lnTo>
                  <a:pt x="179388" y="3427412"/>
                </a:lnTo>
                <a:lnTo>
                  <a:pt x="176213" y="3360737"/>
                </a:lnTo>
                <a:lnTo>
                  <a:pt x="168275" y="3300412"/>
                </a:lnTo>
                <a:lnTo>
                  <a:pt x="157163" y="3248025"/>
                </a:lnTo>
                <a:lnTo>
                  <a:pt x="142875" y="3201987"/>
                </a:lnTo>
                <a:lnTo>
                  <a:pt x="127000" y="3160712"/>
                </a:lnTo>
                <a:lnTo>
                  <a:pt x="107950" y="3121025"/>
                </a:lnTo>
                <a:lnTo>
                  <a:pt x="88900" y="3084512"/>
                </a:lnTo>
                <a:lnTo>
                  <a:pt x="69850" y="3046412"/>
                </a:lnTo>
                <a:lnTo>
                  <a:pt x="52388" y="3009900"/>
                </a:lnTo>
                <a:lnTo>
                  <a:pt x="34925" y="2967037"/>
                </a:lnTo>
                <a:lnTo>
                  <a:pt x="20638" y="2922587"/>
                </a:lnTo>
                <a:lnTo>
                  <a:pt x="11113" y="2868612"/>
                </a:lnTo>
                <a:lnTo>
                  <a:pt x="1588" y="2809875"/>
                </a:lnTo>
                <a:lnTo>
                  <a:pt x="0" y="2741612"/>
                </a:lnTo>
                <a:lnTo>
                  <a:pt x="1588" y="2671762"/>
                </a:lnTo>
                <a:lnTo>
                  <a:pt x="11113" y="2613025"/>
                </a:lnTo>
                <a:lnTo>
                  <a:pt x="20638" y="2560637"/>
                </a:lnTo>
                <a:lnTo>
                  <a:pt x="34925" y="2513012"/>
                </a:lnTo>
                <a:lnTo>
                  <a:pt x="52388" y="2471737"/>
                </a:lnTo>
                <a:lnTo>
                  <a:pt x="69850" y="2433637"/>
                </a:lnTo>
                <a:lnTo>
                  <a:pt x="88900" y="2395537"/>
                </a:lnTo>
                <a:lnTo>
                  <a:pt x="107950" y="2359025"/>
                </a:lnTo>
                <a:lnTo>
                  <a:pt x="127000" y="2319337"/>
                </a:lnTo>
                <a:lnTo>
                  <a:pt x="142875" y="2278062"/>
                </a:lnTo>
                <a:lnTo>
                  <a:pt x="157163" y="2232025"/>
                </a:lnTo>
                <a:lnTo>
                  <a:pt x="168275" y="2179637"/>
                </a:lnTo>
                <a:lnTo>
                  <a:pt x="176213" y="2119312"/>
                </a:lnTo>
                <a:lnTo>
                  <a:pt x="179388" y="2051050"/>
                </a:lnTo>
                <a:lnTo>
                  <a:pt x="176213" y="1982787"/>
                </a:lnTo>
                <a:lnTo>
                  <a:pt x="168275" y="1922462"/>
                </a:lnTo>
                <a:lnTo>
                  <a:pt x="157163" y="1870075"/>
                </a:lnTo>
                <a:lnTo>
                  <a:pt x="142875" y="1824037"/>
                </a:lnTo>
                <a:lnTo>
                  <a:pt x="127000" y="1782762"/>
                </a:lnTo>
                <a:lnTo>
                  <a:pt x="107950" y="1743075"/>
                </a:lnTo>
                <a:lnTo>
                  <a:pt x="88900" y="1708150"/>
                </a:lnTo>
                <a:lnTo>
                  <a:pt x="69850" y="1671637"/>
                </a:lnTo>
                <a:lnTo>
                  <a:pt x="52388" y="1631950"/>
                </a:lnTo>
                <a:lnTo>
                  <a:pt x="34925" y="1589087"/>
                </a:lnTo>
                <a:lnTo>
                  <a:pt x="20638" y="1544637"/>
                </a:lnTo>
                <a:lnTo>
                  <a:pt x="11113" y="1492250"/>
                </a:lnTo>
                <a:lnTo>
                  <a:pt x="1588" y="1431925"/>
                </a:lnTo>
                <a:lnTo>
                  <a:pt x="0" y="1363662"/>
                </a:lnTo>
                <a:lnTo>
                  <a:pt x="1588" y="1295400"/>
                </a:lnTo>
                <a:lnTo>
                  <a:pt x="11113" y="1235075"/>
                </a:lnTo>
                <a:lnTo>
                  <a:pt x="20638" y="1182687"/>
                </a:lnTo>
                <a:lnTo>
                  <a:pt x="34925" y="1136650"/>
                </a:lnTo>
                <a:lnTo>
                  <a:pt x="52388" y="1095375"/>
                </a:lnTo>
                <a:lnTo>
                  <a:pt x="69850" y="1055687"/>
                </a:lnTo>
                <a:lnTo>
                  <a:pt x="88900" y="1017587"/>
                </a:lnTo>
                <a:lnTo>
                  <a:pt x="107950" y="981075"/>
                </a:lnTo>
                <a:lnTo>
                  <a:pt x="127000" y="942975"/>
                </a:lnTo>
                <a:lnTo>
                  <a:pt x="142875" y="901700"/>
                </a:lnTo>
                <a:lnTo>
                  <a:pt x="157163" y="854075"/>
                </a:lnTo>
                <a:lnTo>
                  <a:pt x="168275" y="801687"/>
                </a:lnTo>
                <a:lnTo>
                  <a:pt x="176213" y="744537"/>
                </a:lnTo>
                <a:lnTo>
                  <a:pt x="179388" y="673100"/>
                </a:lnTo>
                <a:lnTo>
                  <a:pt x="176213" y="606425"/>
                </a:lnTo>
                <a:lnTo>
                  <a:pt x="168275" y="546100"/>
                </a:lnTo>
                <a:lnTo>
                  <a:pt x="157163" y="496887"/>
                </a:lnTo>
                <a:lnTo>
                  <a:pt x="142875" y="450850"/>
                </a:lnTo>
                <a:lnTo>
                  <a:pt x="127000" y="409575"/>
                </a:lnTo>
                <a:lnTo>
                  <a:pt x="109538" y="369887"/>
                </a:lnTo>
                <a:lnTo>
                  <a:pt x="92075" y="334962"/>
                </a:lnTo>
                <a:lnTo>
                  <a:pt x="73025" y="296862"/>
                </a:lnTo>
                <a:lnTo>
                  <a:pt x="53975" y="260350"/>
                </a:lnTo>
                <a:lnTo>
                  <a:pt x="38100" y="217487"/>
                </a:lnTo>
                <a:lnTo>
                  <a:pt x="22225" y="174625"/>
                </a:lnTo>
                <a:lnTo>
                  <a:pt x="12700" y="122237"/>
                </a:lnTo>
                <a:lnTo>
                  <a:pt x="4763" y="66675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wrap="square" rtlCol="0" anchor="ctr">
            <a:noAutofit/>
          </a:bodyPr>
          <a:lstStyle/>
          <a:p>
            <a:pPr algn="ctr" defTabSz="45720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DA464C-804D-40F2-8D82-957A904E0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6641" y="662400"/>
            <a:ext cx="3410309" cy="14921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Περίμετρος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ορθογωνίου</a:t>
            </a: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740D8E28-91B5-42B0-9D6C-B777D8AD9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713579" cy="6858000"/>
          </a:xfrm>
          <a:custGeom>
            <a:avLst/>
            <a:gdLst>
              <a:gd name="connsiteX0" fmla="*/ 0 w 7713579"/>
              <a:gd name="connsiteY0" fmla="*/ 0 h 6858000"/>
              <a:gd name="connsiteX1" fmla="*/ 7534191 w 7713579"/>
              <a:gd name="connsiteY1" fmla="*/ 0 h 6858000"/>
              <a:gd name="connsiteX2" fmla="*/ 7538954 w 7713579"/>
              <a:gd name="connsiteY2" fmla="*/ 66675 h 6858000"/>
              <a:gd name="connsiteX3" fmla="*/ 7546891 w 7713579"/>
              <a:gd name="connsiteY3" fmla="*/ 122237 h 6858000"/>
              <a:gd name="connsiteX4" fmla="*/ 7556416 w 7713579"/>
              <a:gd name="connsiteY4" fmla="*/ 174625 h 6858000"/>
              <a:gd name="connsiteX5" fmla="*/ 7572291 w 7713579"/>
              <a:gd name="connsiteY5" fmla="*/ 217487 h 6858000"/>
              <a:gd name="connsiteX6" fmla="*/ 7588166 w 7713579"/>
              <a:gd name="connsiteY6" fmla="*/ 260350 h 6858000"/>
              <a:gd name="connsiteX7" fmla="*/ 7607216 w 7713579"/>
              <a:gd name="connsiteY7" fmla="*/ 296862 h 6858000"/>
              <a:gd name="connsiteX8" fmla="*/ 7626266 w 7713579"/>
              <a:gd name="connsiteY8" fmla="*/ 334962 h 6858000"/>
              <a:gd name="connsiteX9" fmla="*/ 7643729 w 7713579"/>
              <a:gd name="connsiteY9" fmla="*/ 369887 h 6858000"/>
              <a:gd name="connsiteX10" fmla="*/ 7661191 w 7713579"/>
              <a:gd name="connsiteY10" fmla="*/ 409575 h 6858000"/>
              <a:gd name="connsiteX11" fmla="*/ 7677066 w 7713579"/>
              <a:gd name="connsiteY11" fmla="*/ 450850 h 6858000"/>
              <a:gd name="connsiteX12" fmla="*/ 7691354 w 7713579"/>
              <a:gd name="connsiteY12" fmla="*/ 496887 h 6858000"/>
              <a:gd name="connsiteX13" fmla="*/ 7702466 w 7713579"/>
              <a:gd name="connsiteY13" fmla="*/ 546100 h 6858000"/>
              <a:gd name="connsiteX14" fmla="*/ 7710404 w 7713579"/>
              <a:gd name="connsiteY14" fmla="*/ 606425 h 6858000"/>
              <a:gd name="connsiteX15" fmla="*/ 7713579 w 7713579"/>
              <a:gd name="connsiteY15" fmla="*/ 673100 h 6858000"/>
              <a:gd name="connsiteX16" fmla="*/ 7710404 w 7713579"/>
              <a:gd name="connsiteY16" fmla="*/ 744537 h 6858000"/>
              <a:gd name="connsiteX17" fmla="*/ 7702466 w 7713579"/>
              <a:gd name="connsiteY17" fmla="*/ 801687 h 6858000"/>
              <a:gd name="connsiteX18" fmla="*/ 7691354 w 7713579"/>
              <a:gd name="connsiteY18" fmla="*/ 854075 h 6858000"/>
              <a:gd name="connsiteX19" fmla="*/ 7677066 w 7713579"/>
              <a:gd name="connsiteY19" fmla="*/ 901700 h 6858000"/>
              <a:gd name="connsiteX20" fmla="*/ 7661191 w 7713579"/>
              <a:gd name="connsiteY20" fmla="*/ 942975 h 6858000"/>
              <a:gd name="connsiteX21" fmla="*/ 7642141 w 7713579"/>
              <a:gd name="connsiteY21" fmla="*/ 981075 h 6858000"/>
              <a:gd name="connsiteX22" fmla="*/ 7623091 w 7713579"/>
              <a:gd name="connsiteY22" fmla="*/ 1017587 h 6858000"/>
              <a:gd name="connsiteX23" fmla="*/ 7604041 w 7713579"/>
              <a:gd name="connsiteY23" fmla="*/ 1055687 h 6858000"/>
              <a:gd name="connsiteX24" fmla="*/ 7586579 w 7713579"/>
              <a:gd name="connsiteY24" fmla="*/ 1095375 h 6858000"/>
              <a:gd name="connsiteX25" fmla="*/ 7569116 w 7713579"/>
              <a:gd name="connsiteY25" fmla="*/ 1136650 h 6858000"/>
              <a:gd name="connsiteX26" fmla="*/ 7554829 w 7713579"/>
              <a:gd name="connsiteY26" fmla="*/ 1182687 h 6858000"/>
              <a:gd name="connsiteX27" fmla="*/ 7545304 w 7713579"/>
              <a:gd name="connsiteY27" fmla="*/ 1235075 h 6858000"/>
              <a:gd name="connsiteX28" fmla="*/ 7535779 w 7713579"/>
              <a:gd name="connsiteY28" fmla="*/ 1295400 h 6858000"/>
              <a:gd name="connsiteX29" fmla="*/ 7534191 w 7713579"/>
              <a:gd name="connsiteY29" fmla="*/ 1363662 h 6858000"/>
              <a:gd name="connsiteX30" fmla="*/ 7535779 w 7713579"/>
              <a:gd name="connsiteY30" fmla="*/ 1431925 h 6858000"/>
              <a:gd name="connsiteX31" fmla="*/ 7545304 w 7713579"/>
              <a:gd name="connsiteY31" fmla="*/ 1492250 h 6858000"/>
              <a:gd name="connsiteX32" fmla="*/ 7554829 w 7713579"/>
              <a:gd name="connsiteY32" fmla="*/ 1544637 h 6858000"/>
              <a:gd name="connsiteX33" fmla="*/ 7569116 w 7713579"/>
              <a:gd name="connsiteY33" fmla="*/ 1589087 h 6858000"/>
              <a:gd name="connsiteX34" fmla="*/ 7586579 w 7713579"/>
              <a:gd name="connsiteY34" fmla="*/ 1631950 h 6858000"/>
              <a:gd name="connsiteX35" fmla="*/ 7604041 w 7713579"/>
              <a:gd name="connsiteY35" fmla="*/ 1671637 h 6858000"/>
              <a:gd name="connsiteX36" fmla="*/ 7623091 w 7713579"/>
              <a:gd name="connsiteY36" fmla="*/ 1708150 h 6858000"/>
              <a:gd name="connsiteX37" fmla="*/ 7642141 w 7713579"/>
              <a:gd name="connsiteY37" fmla="*/ 1743075 h 6858000"/>
              <a:gd name="connsiteX38" fmla="*/ 7661191 w 7713579"/>
              <a:gd name="connsiteY38" fmla="*/ 1782762 h 6858000"/>
              <a:gd name="connsiteX39" fmla="*/ 7677066 w 7713579"/>
              <a:gd name="connsiteY39" fmla="*/ 1824037 h 6858000"/>
              <a:gd name="connsiteX40" fmla="*/ 7691354 w 7713579"/>
              <a:gd name="connsiteY40" fmla="*/ 1870075 h 6858000"/>
              <a:gd name="connsiteX41" fmla="*/ 7702466 w 7713579"/>
              <a:gd name="connsiteY41" fmla="*/ 1922462 h 6858000"/>
              <a:gd name="connsiteX42" fmla="*/ 7710404 w 7713579"/>
              <a:gd name="connsiteY42" fmla="*/ 1982787 h 6858000"/>
              <a:gd name="connsiteX43" fmla="*/ 7713579 w 7713579"/>
              <a:gd name="connsiteY43" fmla="*/ 2051050 h 6858000"/>
              <a:gd name="connsiteX44" fmla="*/ 7710404 w 7713579"/>
              <a:gd name="connsiteY44" fmla="*/ 2119312 h 6858000"/>
              <a:gd name="connsiteX45" fmla="*/ 7702466 w 7713579"/>
              <a:gd name="connsiteY45" fmla="*/ 2179637 h 6858000"/>
              <a:gd name="connsiteX46" fmla="*/ 7691354 w 7713579"/>
              <a:gd name="connsiteY46" fmla="*/ 2232025 h 6858000"/>
              <a:gd name="connsiteX47" fmla="*/ 7677066 w 7713579"/>
              <a:gd name="connsiteY47" fmla="*/ 2278062 h 6858000"/>
              <a:gd name="connsiteX48" fmla="*/ 7661191 w 7713579"/>
              <a:gd name="connsiteY48" fmla="*/ 2319337 h 6858000"/>
              <a:gd name="connsiteX49" fmla="*/ 7642141 w 7713579"/>
              <a:gd name="connsiteY49" fmla="*/ 2359025 h 6858000"/>
              <a:gd name="connsiteX50" fmla="*/ 7623091 w 7713579"/>
              <a:gd name="connsiteY50" fmla="*/ 2395537 h 6858000"/>
              <a:gd name="connsiteX51" fmla="*/ 7604041 w 7713579"/>
              <a:gd name="connsiteY51" fmla="*/ 2433637 h 6858000"/>
              <a:gd name="connsiteX52" fmla="*/ 7586579 w 7713579"/>
              <a:gd name="connsiteY52" fmla="*/ 2471737 h 6858000"/>
              <a:gd name="connsiteX53" fmla="*/ 7569116 w 7713579"/>
              <a:gd name="connsiteY53" fmla="*/ 2513012 h 6858000"/>
              <a:gd name="connsiteX54" fmla="*/ 7554829 w 7713579"/>
              <a:gd name="connsiteY54" fmla="*/ 2560637 h 6858000"/>
              <a:gd name="connsiteX55" fmla="*/ 7545304 w 7713579"/>
              <a:gd name="connsiteY55" fmla="*/ 2613025 h 6858000"/>
              <a:gd name="connsiteX56" fmla="*/ 7535779 w 7713579"/>
              <a:gd name="connsiteY56" fmla="*/ 2671762 h 6858000"/>
              <a:gd name="connsiteX57" fmla="*/ 7534191 w 7713579"/>
              <a:gd name="connsiteY57" fmla="*/ 2741612 h 6858000"/>
              <a:gd name="connsiteX58" fmla="*/ 7535779 w 7713579"/>
              <a:gd name="connsiteY58" fmla="*/ 2809875 h 6858000"/>
              <a:gd name="connsiteX59" fmla="*/ 7545304 w 7713579"/>
              <a:gd name="connsiteY59" fmla="*/ 2868612 h 6858000"/>
              <a:gd name="connsiteX60" fmla="*/ 7554829 w 7713579"/>
              <a:gd name="connsiteY60" fmla="*/ 2922587 h 6858000"/>
              <a:gd name="connsiteX61" fmla="*/ 7569116 w 7713579"/>
              <a:gd name="connsiteY61" fmla="*/ 2967037 h 6858000"/>
              <a:gd name="connsiteX62" fmla="*/ 7586579 w 7713579"/>
              <a:gd name="connsiteY62" fmla="*/ 3009900 h 6858000"/>
              <a:gd name="connsiteX63" fmla="*/ 7604041 w 7713579"/>
              <a:gd name="connsiteY63" fmla="*/ 3046412 h 6858000"/>
              <a:gd name="connsiteX64" fmla="*/ 7623091 w 7713579"/>
              <a:gd name="connsiteY64" fmla="*/ 3084512 h 6858000"/>
              <a:gd name="connsiteX65" fmla="*/ 7642141 w 7713579"/>
              <a:gd name="connsiteY65" fmla="*/ 3121025 h 6858000"/>
              <a:gd name="connsiteX66" fmla="*/ 7661191 w 7713579"/>
              <a:gd name="connsiteY66" fmla="*/ 3160712 h 6858000"/>
              <a:gd name="connsiteX67" fmla="*/ 7677066 w 7713579"/>
              <a:gd name="connsiteY67" fmla="*/ 3201987 h 6858000"/>
              <a:gd name="connsiteX68" fmla="*/ 7691354 w 7713579"/>
              <a:gd name="connsiteY68" fmla="*/ 3248025 h 6858000"/>
              <a:gd name="connsiteX69" fmla="*/ 7702466 w 7713579"/>
              <a:gd name="connsiteY69" fmla="*/ 3300412 h 6858000"/>
              <a:gd name="connsiteX70" fmla="*/ 7710404 w 7713579"/>
              <a:gd name="connsiteY70" fmla="*/ 3360737 h 6858000"/>
              <a:gd name="connsiteX71" fmla="*/ 7713579 w 7713579"/>
              <a:gd name="connsiteY71" fmla="*/ 3427412 h 6858000"/>
              <a:gd name="connsiteX72" fmla="*/ 7710404 w 7713579"/>
              <a:gd name="connsiteY72" fmla="*/ 3497262 h 6858000"/>
              <a:gd name="connsiteX73" fmla="*/ 7702466 w 7713579"/>
              <a:gd name="connsiteY73" fmla="*/ 3557587 h 6858000"/>
              <a:gd name="connsiteX74" fmla="*/ 7691354 w 7713579"/>
              <a:gd name="connsiteY74" fmla="*/ 3609975 h 6858000"/>
              <a:gd name="connsiteX75" fmla="*/ 7677066 w 7713579"/>
              <a:gd name="connsiteY75" fmla="*/ 3656012 h 6858000"/>
              <a:gd name="connsiteX76" fmla="*/ 7661191 w 7713579"/>
              <a:gd name="connsiteY76" fmla="*/ 3697287 h 6858000"/>
              <a:gd name="connsiteX77" fmla="*/ 7642141 w 7713579"/>
              <a:gd name="connsiteY77" fmla="*/ 3736975 h 6858000"/>
              <a:gd name="connsiteX78" fmla="*/ 7604041 w 7713579"/>
              <a:gd name="connsiteY78" fmla="*/ 3811587 h 6858000"/>
              <a:gd name="connsiteX79" fmla="*/ 7586579 w 7713579"/>
              <a:gd name="connsiteY79" fmla="*/ 3848100 h 6858000"/>
              <a:gd name="connsiteX80" fmla="*/ 7569116 w 7713579"/>
              <a:gd name="connsiteY80" fmla="*/ 3890962 h 6858000"/>
              <a:gd name="connsiteX81" fmla="*/ 7554829 w 7713579"/>
              <a:gd name="connsiteY81" fmla="*/ 3935412 h 6858000"/>
              <a:gd name="connsiteX82" fmla="*/ 7545304 w 7713579"/>
              <a:gd name="connsiteY82" fmla="*/ 3987800 h 6858000"/>
              <a:gd name="connsiteX83" fmla="*/ 7535779 w 7713579"/>
              <a:gd name="connsiteY83" fmla="*/ 4048125 h 6858000"/>
              <a:gd name="connsiteX84" fmla="*/ 7534191 w 7713579"/>
              <a:gd name="connsiteY84" fmla="*/ 4116387 h 6858000"/>
              <a:gd name="connsiteX85" fmla="*/ 7535779 w 7713579"/>
              <a:gd name="connsiteY85" fmla="*/ 4186237 h 6858000"/>
              <a:gd name="connsiteX86" fmla="*/ 7545304 w 7713579"/>
              <a:gd name="connsiteY86" fmla="*/ 4244975 h 6858000"/>
              <a:gd name="connsiteX87" fmla="*/ 7554829 w 7713579"/>
              <a:gd name="connsiteY87" fmla="*/ 4297362 h 6858000"/>
              <a:gd name="connsiteX88" fmla="*/ 7569116 w 7713579"/>
              <a:gd name="connsiteY88" fmla="*/ 4343400 h 6858000"/>
              <a:gd name="connsiteX89" fmla="*/ 7586579 w 7713579"/>
              <a:gd name="connsiteY89" fmla="*/ 4386262 h 6858000"/>
              <a:gd name="connsiteX90" fmla="*/ 7604041 w 7713579"/>
              <a:gd name="connsiteY90" fmla="*/ 4424362 h 6858000"/>
              <a:gd name="connsiteX91" fmla="*/ 7642141 w 7713579"/>
              <a:gd name="connsiteY91" fmla="*/ 4498975 h 6858000"/>
              <a:gd name="connsiteX92" fmla="*/ 7661191 w 7713579"/>
              <a:gd name="connsiteY92" fmla="*/ 4537075 h 6858000"/>
              <a:gd name="connsiteX93" fmla="*/ 7677066 w 7713579"/>
              <a:gd name="connsiteY93" fmla="*/ 4579937 h 6858000"/>
              <a:gd name="connsiteX94" fmla="*/ 7691354 w 7713579"/>
              <a:gd name="connsiteY94" fmla="*/ 4625975 h 6858000"/>
              <a:gd name="connsiteX95" fmla="*/ 7702466 w 7713579"/>
              <a:gd name="connsiteY95" fmla="*/ 4678362 h 6858000"/>
              <a:gd name="connsiteX96" fmla="*/ 7710404 w 7713579"/>
              <a:gd name="connsiteY96" fmla="*/ 4738687 h 6858000"/>
              <a:gd name="connsiteX97" fmla="*/ 7713579 w 7713579"/>
              <a:gd name="connsiteY97" fmla="*/ 4806950 h 6858000"/>
              <a:gd name="connsiteX98" fmla="*/ 7710404 w 7713579"/>
              <a:gd name="connsiteY98" fmla="*/ 4875212 h 6858000"/>
              <a:gd name="connsiteX99" fmla="*/ 7702466 w 7713579"/>
              <a:gd name="connsiteY99" fmla="*/ 4935537 h 6858000"/>
              <a:gd name="connsiteX100" fmla="*/ 7691354 w 7713579"/>
              <a:gd name="connsiteY100" fmla="*/ 4987925 h 6858000"/>
              <a:gd name="connsiteX101" fmla="*/ 7677066 w 7713579"/>
              <a:gd name="connsiteY101" fmla="*/ 5033962 h 6858000"/>
              <a:gd name="connsiteX102" fmla="*/ 7661191 w 7713579"/>
              <a:gd name="connsiteY102" fmla="*/ 5075237 h 6858000"/>
              <a:gd name="connsiteX103" fmla="*/ 7642141 w 7713579"/>
              <a:gd name="connsiteY103" fmla="*/ 5114925 h 6858000"/>
              <a:gd name="connsiteX104" fmla="*/ 7623091 w 7713579"/>
              <a:gd name="connsiteY104" fmla="*/ 5149850 h 6858000"/>
              <a:gd name="connsiteX105" fmla="*/ 7604041 w 7713579"/>
              <a:gd name="connsiteY105" fmla="*/ 5186362 h 6858000"/>
              <a:gd name="connsiteX106" fmla="*/ 7586579 w 7713579"/>
              <a:gd name="connsiteY106" fmla="*/ 5226050 h 6858000"/>
              <a:gd name="connsiteX107" fmla="*/ 7569116 w 7713579"/>
              <a:gd name="connsiteY107" fmla="*/ 5268912 h 6858000"/>
              <a:gd name="connsiteX108" fmla="*/ 7554829 w 7713579"/>
              <a:gd name="connsiteY108" fmla="*/ 5313362 h 6858000"/>
              <a:gd name="connsiteX109" fmla="*/ 7545304 w 7713579"/>
              <a:gd name="connsiteY109" fmla="*/ 5365750 h 6858000"/>
              <a:gd name="connsiteX110" fmla="*/ 7535779 w 7713579"/>
              <a:gd name="connsiteY110" fmla="*/ 5426075 h 6858000"/>
              <a:gd name="connsiteX111" fmla="*/ 7534191 w 7713579"/>
              <a:gd name="connsiteY111" fmla="*/ 5494337 h 6858000"/>
              <a:gd name="connsiteX112" fmla="*/ 7535779 w 7713579"/>
              <a:gd name="connsiteY112" fmla="*/ 5562600 h 6858000"/>
              <a:gd name="connsiteX113" fmla="*/ 7545304 w 7713579"/>
              <a:gd name="connsiteY113" fmla="*/ 5622925 h 6858000"/>
              <a:gd name="connsiteX114" fmla="*/ 7554829 w 7713579"/>
              <a:gd name="connsiteY114" fmla="*/ 5675312 h 6858000"/>
              <a:gd name="connsiteX115" fmla="*/ 7569116 w 7713579"/>
              <a:gd name="connsiteY115" fmla="*/ 5721350 h 6858000"/>
              <a:gd name="connsiteX116" fmla="*/ 7586579 w 7713579"/>
              <a:gd name="connsiteY116" fmla="*/ 5762625 h 6858000"/>
              <a:gd name="connsiteX117" fmla="*/ 7604041 w 7713579"/>
              <a:gd name="connsiteY117" fmla="*/ 5802312 h 6858000"/>
              <a:gd name="connsiteX118" fmla="*/ 7623091 w 7713579"/>
              <a:gd name="connsiteY118" fmla="*/ 5840412 h 6858000"/>
              <a:gd name="connsiteX119" fmla="*/ 7642141 w 7713579"/>
              <a:gd name="connsiteY119" fmla="*/ 5876925 h 6858000"/>
              <a:gd name="connsiteX120" fmla="*/ 7661191 w 7713579"/>
              <a:gd name="connsiteY120" fmla="*/ 5915025 h 6858000"/>
              <a:gd name="connsiteX121" fmla="*/ 7677066 w 7713579"/>
              <a:gd name="connsiteY121" fmla="*/ 5956300 h 6858000"/>
              <a:gd name="connsiteX122" fmla="*/ 7691354 w 7713579"/>
              <a:gd name="connsiteY122" fmla="*/ 6003925 h 6858000"/>
              <a:gd name="connsiteX123" fmla="*/ 7702466 w 7713579"/>
              <a:gd name="connsiteY123" fmla="*/ 6056312 h 6858000"/>
              <a:gd name="connsiteX124" fmla="*/ 7710404 w 7713579"/>
              <a:gd name="connsiteY124" fmla="*/ 6113462 h 6858000"/>
              <a:gd name="connsiteX125" fmla="*/ 7713579 w 7713579"/>
              <a:gd name="connsiteY125" fmla="*/ 6183312 h 6858000"/>
              <a:gd name="connsiteX126" fmla="*/ 7710404 w 7713579"/>
              <a:gd name="connsiteY126" fmla="*/ 6251575 h 6858000"/>
              <a:gd name="connsiteX127" fmla="*/ 7702466 w 7713579"/>
              <a:gd name="connsiteY127" fmla="*/ 6311900 h 6858000"/>
              <a:gd name="connsiteX128" fmla="*/ 7691354 w 7713579"/>
              <a:gd name="connsiteY128" fmla="*/ 6361112 h 6858000"/>
              <a:gd name="connsiteX129" fmla="*/ 7677066 w 7713579"/>
              <a:gd name="connsiteY129" fmla="*/ 6407150 h 6858000"/>
              <a:gd name="connsiteX130" fmla="*/ 7661191 w 7713579"/>
              <a:gd name="connsiteY130" fmla="*/ 6448425 h 6858000"/>
              <a:gd name="connsiteX131" fmla="*/ 7643729 w 7713579"/>
              <a:gd name="connsiteY131" fmla="*/ 6488112 h 6858000"/>
              <a:gd name="connsiteX132" fmla="*/ 7626266 w 7713579"/>
              <a:gd name="connsiteY132" fmla="*/ 6523037 h 6858000"/>
              <a:gd name="connsiteX133" fmla="*/ 7607216 w 7713579"/>
              <a:gd name="connsiteY133" fmla="*/ 6561137 h 6858000"/>
              <a:gd name="connsiteX134" fmla="*/ 7588166 w 7713579"/>
              <a:gd name="connsiteY134" fmla="*/ 6597650 h 6858000"/>
              <a:gd name="connsiteX135" fmla="*/ 7572291 w 7713579"/>
              <a:gd name="connsiteY135" fmla="*/ 6640512 h 6858000"/>
              <a:gd name="connsiteX136" fmla="*/ 7556416 w 7713579"/>
              <a:gd name="connsiteY136" fmla="*/ 6683375 h 6858000"/>
              <a:gd name="connsiteX137" fmla="*/ 7546891 w 7713579"/>
              <a:gd name="connsiteY137" fmla="*/ 6735762 h 6858000"/>
              <a:gd name="connsiteX138" fmla="*/ 7538954 w 7713579"/>
              <a:gd name="connsiteY138" fmla="*/ 6791325 h 6858000"/>
              <a:gd name="connsiteX139" fmla="*/ 7534191 w 7713579"/>
              <a:gd name="connsiteY139" fmla="*/ 6858000 h 6858000"/>
              <a:gd name="connsiteX140" fmla="*/ 0 w 7713579"/>
              <a:gd name="connsiteY140" fmla="*/ 6858000 h 6858000"/>
              <a:gd name="connsiteX141" fmla="*/ 0 w 7713579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713579" h="6858000">
                <a:moveTo>
                  <a:pt x="0" y="0"/>
                </a:moveTo>
                <a:lnTo>
                  <a:pt x="7534191" y="0"/>
                </a:lnTo>
                <a:lnTo>
                  <a:pt x="7538954" y="66675"/>
                </a:lnTo>
                <a:lnTo>
                  <a:pt x="7546891" y="122237"/>
                </a:lnTo>
                <a:lnTo>
                  <a:pt x="7556416" y="174625"/>
                </a:lnTo>
                <a:lnTo>
                  <a:pt x="7572291" y="217487"/>
                </a:lnTo>
                <a:lnTo>
                  <a:pt x="7588166" y="260350"/>
                </a:lnTo>
                <a:lnTo>
                  <a:pt x="7607216" y="296862"/>
                </a:lnTo>
                <a:lnTo>
                  <a:pt x="7626266" y="334962"/>
                </a:lnTo>
                <a:lnTo>
                  <a:pt x="7643729" y="369887"/>
                </a:lnTo>
                <a:lnTo>
                  <a:pt x="7661191" y="409575"/>
                </a:lnTo>
                <a:lnTo>
                  <a:pt x="7677066" y="450850"/>
                </a:lnTo>
                <a:lnTo>
                  <a:pt x="7691354" y="496887"/>
                </a:lnTo>
                <a:lnTo>
                  <a:pt x="7702466" y="546100"/>
                </a:lnTo>
                <a:lnTo>
                  <a:pt x="7710404" y="606425"/>
                </a:lnTo>
                <a:lnTo>
                  <a:pt x="7713579" y="673100"/>
                </a:lnTo>
                <a:lnTo>
                  <a:pt x="7710404" y="744537"/>
                </a:lnTo>
                <a:lnTo>
                  <a:pt x="7702466" y="801687"/>
                </a:lnTo>
                <a:lnTo>
                  <a:pt x="7691354" y="854075"/>
                </a:lnTo>
                <a:lnTo>
                  <a:pt x="7677066" y="901700"/>
                </a:lnTo>
                <a:lnTo>
                  <a:pt x="7661191" y="942975"/>
                </a:lnTo>
                <a:lnTo>
                  <a:pt x="7642141" y="981075"/>
                </a:lnTo>
                <a:lnTo>
                  <a:pt x="7623091" y="1017587"/>
                </a:lnTo>
                <a:lnTo>
                  <a:pt x="7604041" y="1055687"/>
                </a:lnTo>
                <a:lnTo>
                  <a:pt x="7586579" y="1095375"/>
                </a:lnTo>
                <a:lnTo>
                  <a:pt x="7569116" y="1136650"/>
                </a:lnTo>
                <a:lnTo>
                  <a:pt x="7554829" y="1182687"/>
                </a:lnTo>
                <a:lnTo>
                  <a:pt x="7545304" y="1235075"/>
                </a:lnTo>
                <a:lnTo>
                  <a:pt x="7535779" y="1295400"/>
                </a:lnTo>
                <a:lnTo>
                  <a:pt x="7534191" y="1363662"/>
                </a:lnTo>
                <a:lnTo>
                  <a:pt x="7535779" y="1431925"/>
                </a:lnTo>
                <a:lnTo>
                  <a:pt x="7545304" y="1492250"/>
                </a:lnTo>
                <a:lnTo>
                  <a:pt x="7554829" y="1544637"/>
                </a:lnTo>
                <a:lnTo>
                  <a:pt x="7569116" y="1589087"/>
                </a:lnTo>
                <a:lnTo>
                  <a:pt x="7586579" y="1631950"/>
                </a:lnTo>
                <a:lnTo>
                  <a:pt x="7604041" y="1671637"/>
                </a:lnTo>
                <a:lnTo>
                  <a:pt x="7623091" y="1708150"/>
                </a:lnTo>
                <a:lnTo>
                  <a:pt x="7642141" y="1743075"/>
                </a:lnTo>
                <a:lnTo>
                  <a:pt x="7661191" y="1782762"/>
                </a:lnTo>
                <a:lnTo>
                  <a:pt x="7677066" y="1824037"/>
                </a:lnTo>
                <a:lnTo>
                  <a:pt x="7691354" y="1870075"/>
                </a:lnTo>
                <a:lnTo>
                  <a:pt x="7702466" y="1922462"/>
                </a:lnTo>
                <a:lnTo>
                  <a:pt x="7710404" y="1982787"/>
                </a:lnTo>
                <a:lnTo>
                  <a:pt x="7713579" y="2051050"/>
                </a:lnTo>
                <a:lnTo>
                  <a:pt x="7710404" y="2119312"/>
                </a:lnTo>
                <a:lnTo>
                  <a:pt x="7702466" y="2179637"/>
                </a:lnTo>
                <a:lnTo>
                  <a:pt x="7691354" y="2232025"/>
                </a:lnTo>
                <a:lnTo>
                  <a:pt x="7677066" y="2278062"/>
                </a:lnTo>
                <a:lnTo>
                  <a:pt x="7661191" y="2319337"/>
                </a:lnTo>
                <a:lnTo>
                  <a:pt x="7642141" y="2359025"/>
                </a:lnTo>
                <a:lnTo>
                  <a:pt x="7623091" y="2395537"/>
                </a:lnTo>
                <a:lnTo>
                  <a:pt x="7604041" y="2433637"/>
                </a:lnTo>
                <a:lnTo>
                  <a:pt x="7586579" y="2471737"/>
                </a:lnTo>
                <a:lnTo>
                  <a:pt x="7569116" y="2513012"/>
                </a:lnTo>
                <a:lnTo>
                  <a:pt x="7554829" y="2560637"/>
                </a:lnTo>
                <a:lnTo>
                  <a:pt x="7545304" y="2613025"/>
                </a:lnTo>
                <a:lnTo>
                  <a:pt x="7535779" y="2671762"/>
                </a:lnTo>
                <a:lnTo>
                  <a:pt x="7534191" y="2741612"/>
                </a:lnTo>
                <a:lnTo>
                  <a:pt x="7535779" y="2809875"/>
                </a:lnTo>
                <a:lnTo>
                  <a:pt x="7545304" y="2868612"/>
                </a:lnTo>
                <a:lnTo>
                  <a:pt x="7554829" y="2922587"/>
                </a:lnTo>
                <a:lnTo>
                  <a:pt x="7569116" y="2967037"/>
                </a:lnTo>
                <a:lnTo>
                  <a:pt x="7586579" y="3009900"/>
                </a:lnTo>
                <a:lnTo>
                  <a:pt x="7604041" y="3046412"/>
                </a:lnTo>
                <a:lnTo>
                  <a:pt x="7623091" y="3084512"/>
                </a:lnTo>
                <a:lnTo>
                  <a:pt x="7642141" y="3121025"/>
                </a:lnTo>
                <a:lnTo>
                  <a:pt x="7661191" y="3160712"/>
                </a:lnTo>
                <a:lnTo>
                  <a:pt x="7677066" y="3201987"/>
                </a:lnTo>
                <a:lnTo>
                  <a:pt x="7691354" y="3248025"/>
                </a:lnTo>
                <a:lnTo>
                  <a:pt x="7702466" y="3300412"/>
                </a:lnTo>
                <a:lnTo>
                  <a:pt x="7710404" y="3360737"/>
                </a:lnTo>
                <a:lnTo>
                  <a:pt x="7713579" y="3427412"/>
                </a:lnTo>
                <a:lnTo>
                  <a:pt x="7710404" y="3497262"/>
                </a:lnTo>
                <a:lnTo>
                  <a:pt x="7702466" y="3557587"/>
                </a:lnTo>
                <a:lnTo>
                  <a:pt x="7691354" y="3609975"/>
                </a:lnTo>
                <a:lnTo>
                  <a:pt x="7677066" y="3656012"/>
                </a:lnTo>
                <a:lnTo>
                  <a:pt x="7661191" y="3697287"/>
                </a:lnTo>
                <a:lnTo>
                  <a:pt x="7642141" y="3736975"/>
                </a:lnTo>
                <a:lnTo>
                  <a:pt x="7604041" y="3811587"/>
                </a:lnTo>
                <a:lnTo>
                  <a:pt x="7586579" y="3848100"/>
                </a:lnTo>
                <a:lnTo>
                  <a:pt x="7569116" y="3890962"/>
                </a:lnTo>
                <a:lnTo>
                  <a:pt x="7554829" y="3935412"/>
                </a:lnTo>
                <a:lnTo>
                  <a:pt x="7545304" y="3987800"/>
                </a:lnTo>
                <a:lnTo>
                  <a:pt x="7535779" y="4048125"/>
                </a:lnTo>
                <a:lnTo>
                  <a:pt x="7534191" y="4116387"/>
                </a:lnTo>
                <a:lnTo>
                  <a:pt x="7535779" y="4186237"/>
                </a:lnTo>
                <a:lnTo>
                  <a:pt x="7545304" y="4244975"/>
                </a:lnTo>
                <a:lnTo>
                  <a:pt x="7554829" y="4297362"/>
                </a:lnTo>
                <a:lnTo>
                  <a:pt x="7569116" y="4343400"/>
                </a:lnTo>
                <a:lnTo>
                  <a:pt x="7586579" y="4386262"/>
                </a:lnTo>
                <a:lnTo>
                  <a:pt x="7604041" y="4424362"/>
                </a:lnTo>
                <a:lnTo>
                  <a:pt x="7642141" y="4498975"/>
                </a:lnTo>
                <a:lnTo>
                  <a:pt x="7661191" y="4537075"/>
                </a:lnTo>
                <a:lnTo>
                  <a:pt x="7677066" y="4579937"/>
                </a:lnTo>
                <a:lnTo>
                  <a:pt x="7691354" y="4625975"/>
                </a:lnTo>
                <a:lnTo>
                  <a:pt x="7702466" y="4678362"/>
                </a:lnTo>
                <a:lnTo>
                  <a:pt x="7710404" y="4738687"/>
                </a:lnTo>
                <a:lnTo>
                  <a:pt x="7713579" y="4806950"/>
                </a:lnTo>
                <a:lnTo>
                  <a:pt x="7710404" y="4875212"/>
                </a:lnTo>
                <a:lnTo>
                  <a:pt x="7702466" y="4935537"/>
                </a:lnTo>
                <a:lnTo>
                  <a:pt x="7691354" y="4987925"/>
                </a:lnTo>
                <a:lnTo>
                  <a:pt x="7677066" y="5033962"/>
                </a:lnTo>
                <a:lnTo>
                  <a:pt x="7661191" y="5075237"/>
                </a:lnTo>
                <a:lnTo>
                  <a:pt x="7642141" y="5114925"/>
                </a:lnTo>
                <a:lnTo>
                  <a:pt x="7623091" y="5149850"/>
                </a:lnTo>
                <a:lnTo>
                  <a:pt x="7604041" y="5186362"/>
                </a:lnTo>
                <a:lnTo>
                  <a:pt x="7586579" y="5226050"/>
                </a:lnTo>
                <a:lnTo>
                  <a:pt x="7569116" y="5268912"/>
                </a:lnTo>
                <a:lnTo>
                  <a:pt x="7554829" y="5313362"/>
                </a:lnTo>
                <a:lnTo>
                  <a:pt x="7545304" y="5365750"/>
                </a:lnTo>
                <a:lnTo>
                  <a:pt x="7535779" y="5426075"/>
                </a:lnTo>
                <a:lnTo>
                  <a:pt x="7534191" y="5494337"/>
                </a:lnTo>
                <a:lnTo>
                  <a:pt x="7535779" y="5562600"/>
                </a:lnTo>
                <a:lnTo>
                  <a:pt x="7545304" y="5622925"/>
                </a:lnTo>
                <a:lnTo>
                  <a:pt x="7554829" y="5675312"/>
                </a:lnTo>
                <a:lnTo>
                  <a:pt x="7569116" y="5721350"/>
                </a:lnTo>
                <a:lnTo>
                  <a:pt x="7586579" y="5762625"/>
                </a:lnTo>
                <a:lnTo>
                  <a:pt x="7604041" y="5802312"/>
                </a:lnTo>
                <a:lnTo>
                  <a:pt x="7623091" y="5840412"/>
                </a:lnTo>
                <a:lnTo>
                  <a:pt x="7642141" y="5876925"/>
                </a:lnTo>
                <a:lnTo>
                  <a:pt x="7661191" y="5915025"/>
                </a:lnTo>
                <a:lnTo>
                  <a:pt x="7677066" y="5956300"/>
                </a:lnTo>
                <a:lnTo>
                  <a:pt x="7691354" y="6003925"/>
                </a:lnTo>
                <a:lnTo>
                  <a:pt x="7702466" y="6056312"/>
                </a:lnTo>
                <a:lnTo>
                  <a:pt x="7710404" y="6113462"/>
                </a:lnTo>
                <a:lnTo>
                  <a:pt x="7713579" y="6183312"/>
                </a:lnTo>
                <a:lnTo>
                  <a:pt x="7710404" y="6251575"/>
                </a:lnTo>
                <a:lnTo>
                  <a:pt x="7702466" y="6311900"/>
                </a:lnTo>
                <a:lnTo>
                  <a:pt x="7691354" y="6361112"/>
                </a:lnTo>
                <a:lnTo>
                  <a:pt x="7677066" y="6407150"/>
                </a:lnTo>
                <a:lnTo>
                  <a:pt x="7661191" y="6448425"/>
                </a:lnTo>
                <a:lnTo>
                  <a:pt x="7643729" y="6488112"/>
                </a:lnTo>
                <a:lnTo>
                  <a:pt x="7626266" y="6523037"/>
                </a:lnTo>
                <a:lnTo>
                  <a:pt x="7607216" y="6561137"/>
                </a:lnTo>
                <a:lnTo>
                  <a:pt x="7588166" y="6597650"/>
                </a:lnTo>
                <a:lnTo>
                  <a:pt x="7572291" y="6640512"/>
                </a:lnTo>
                <a:lnTo>
                  <a:pt x="7556416" y="6683375"/>
                </a:lnTo>
                <a:lnTo>
                  <a:pt x="7546891" y="6735762"/>
                </a:lnTo>
                <a:lnTo>
                  <a:pt x="7538954" y="6791325"/>
                </a:lnTo>
                <a:lnTo>
                  <a:pt x="7534191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Εμβαδόν &amp; περίμετρος">
            <a:extLst>
              <a:ext uri="{FF2B5EF4-FFF2-40B4-BE49-F238E27FC236}">
                <a16:creationId xmlns:a16="http://schemas.microsoft.com/office/drawing/2014/main" id="{EA7AEDFB-B7F1-4DC4-8A76-28BE50EFB9C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33" y="662400"/>
            <a:ext cx="7439165" cy="5579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A39953E-C7BB-4E1D-91C8-220DA64BA882}"/>
              </a:ext>
            </a:extLst>
          </p:cNvPr>
          <p:cNvSpPr txBox="1"/>
          <p:nvPr/>
        </p:nvSpPr>
        <p:spPr>
          <a:xfrm>
            <a:off x="8016641" y="2286000"/>
            <a:ext cx="3777794" cy="4101548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chemeClr val="tx1">
                    <a:alpha val="60000"/>
                  </a:schemeClr>
                </a:solidFill>
              </a:rPr>
              <a:t>Την</a:t>
            </a:r>
            <a:r>
              <a:rPr lang="en-US" sz="2400" b="1" dirty="0">
                <a:solidFill>
                  <a:schemeClr val="tx1">
                    <a:alpha val="60000"/>
                  </a:schemeClr>
                </a:solidFill>
              </a:rPr>
              <a:t> π</a:t>
            </a:r>
            <a:r>
              <a:rPr lang="en-US" sz="2400" b="1" dirty="0" err="1">
                <a:solidFill>
                  <a:schemeClr val="tx1">
                    <a:alpha val="60000"/>
                  </a:schemeClr>
                </a:solidFill>
              </a:rPr>
              <a:t>ερίμετρο</a:t>
            </a:r>
            <a:r>
              <a:rPr lang="en-US" sz="2400" b="1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alpha val="60000"/>
                  </a:schemeClr>
                </a:solidFill>
              </a:rPr>
              <a:t>του</a:t>
            </a:r>
            <a:r>
              <a:rPr lang="en-US" sz="2400" b="1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alpha val="60000"/>
                  </a:schemeClr>
                </a:solidFill>
              </a:rPr>
              <a:t>ορθογωνίου</a:t>
            </a:r>
            <a:r>
              <a:rPr lang="en-US" sz="2400" b="1" dirty="0">
                <a:solidFill>
                  <a:schemeClr val="tx1">
                    <a:alpha val="60000"/>
                  </a:schemeClr>
                </a:solidFill>
              </a:rPr>
              <a:t> μπ</a:t>
            </a:r>
            <a:r>
              <a:rPr lang="en-US" sz="2400" b="1" dirty="0" err="1">
                <a:solidFill>
                  <a:schemeClr val="tx1">
                    <a:alpha val="60000"/>
                  </a:schemeClr>
                </a:solidFill>
              </a:rPr>
              <a:t>ορώ</a:t>
            </a:r>
            <a:r>
              <a:rPr lang="en-US" sz="2400" b="1" dirty="0">
                <a:solidFill>
                  <a:schemeClr val="tx1">
                    <a:alpha val="60000"/>
                  </a:schemeClr>
                </a:solidFill>
              </a:rPr>
              <a:t> να </a:t>
            </a:r>
            <a:r>
              <a:rPr lang="en-US" sz="2400" b="1" dirty="0" err="1">
                <a:solidFill>
                  <a:schemeClr val="tx1">
                    <a:alpha val="60000"/>
                  </a:schemeClr>
                </a:solidFill>
              </a:rPr>
              <a:t>την</a:t>
            </a:r>
            <a:r>
              <a:rPr lang="en-US" sz="2400" b="1" dirty="0">
                <a:solidFill>
                  <a:schemeClr val="tx1">
                    <a:alpha val="60000"/>
                  </a:schemeClr>
                </a:solidFill>
              </a:rPr>
              <a:t> υπ</a:t>
            </a:r>
            <a:r>
              <a:rPr lang="en-US" sz="2400" b="1" dirty="0" err="1">
                <a:solidFill>
                  <a:schemeClr val="tx1">
                    <a:alpha val="60000"/>
                  </a:schemeClr>
                </a:solidFill>
              </a:rPr>
              <a:t>ολογίσω</a:t>
            </a:r>
            <a:r>
              <a:rPr lang="en-US" sz="2400" b="1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alpha val="60000"/>
                  </a:schemeClr>
                </a:solidFill>
              </a:rPr>
              <a:t>με</a:t>
            </a:r>
            <a:r>
              <a:rPr lang="en-US" sz="2400" b="1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alpha val="60000"/>
                  </a:schemeClr>
                </a:solidFill>
              </a:rPr>
              <a:t>τον</a:t>
            </a:r>
            <a:r>
              <a:rPr lang="en-US" sz="2400" b="1" dirty="0">
                <a:solidFill>
                  <a:schemeClr val="tx1">
                    <a:alpha val="60000"/>
                  </a:schemeClr>
                </a:solidFill>
              </a:rPr>
              <a:t> π</a:t>
            </a:r>
            <a:r>
              <a:rPr lang="en-US" sz="2400" b="1" dirty="0" err="1">
                <a:solidFill>
                  <a:schemeClr val="tx1">
                    <a:alpha val="60000"/>
                  </a:schemeClr>
                </a:solidFill>
              </a:rPr>
              <a:t>ιο</a:t>
            </a:r>
            <a:r>
              <a:rPr lang="en-US" sz="2400" b="1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alpha val="60000"/>
                  </a:schemeClr>
                </a:solidFill>
              </a:rPr>
              <a:t>κάτω</a:t>
            </a:r>
            <a:r>
              <a:rPr lang="en-US" sz="2400" b="1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alpha val="60000"/>
                  </a:schemeClr>
                </a:solidFill>
              </a:rPr>
              <a:t>τύ</a:t>
            </a:r>
            <a:r>
              <a:rPr lang="en-US" sz="2400" b="1" dirty="0">
                <a:solidFill>
                  <a:schemeClr val="tx1">
                    <a:alpha val="60000"/>
                  </a:schemeClr>
                </a:solidFill>
              </a:rPr>
              <a:t>πο: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tx1">
                  <a:alpha val="60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chemeClr val="tx1">
                    <a:alpha val="60000"/>
                  </a:schemeClr>
                </a:solidFill>
              </a:rPr>
              <a:t>Π =</a:t>
            </a:r>
            <a:r>
              <a:rPr lang="el-GR" sz="2400" b="1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tx1">
                    <a:alpha val="60000"/>
                  </a:schemeClr>
                </a:solidFill>
              </a:rPr>
              <a:t>2 Χ (</a:t>
            </a:r>
            <a:r>
              <a:rPr lang="en-US" sz="2400" b="1" dirty="0" err="1">
                <a:solidFill>
                  <a:schemeClr val="tx1">
                    <a:alpha val="60000"/>
                  </a:schemeClr>
                </a:solidFill>
              </a:rPr>
              <a:t>μήκος</a:t>
            </a:r>
            <a:r>
              <a:rPr lang="en-US" sz="2400" b="1" dirty="0">
                <a:solidFill>
                  <a:schemeClr val="tx1">
                    <a:alpha val="60000"/>
                  </a:schemeClr>
                </a:solidFill>
              </a:rPr>
              <a:t>+π</a:t>
            </a:r>
            <a:r>
              <a:rPr lang="en-US" sz="2400" b="1" dirty="0" err="1">
                <a:solidFill>
                  <a:schemeClr val="tx1">
                    <a:alpha val="60000"/>
                  </a:schemeClr>
                </a:solidFill>
              </a:rPr>
              <a:t>λάτος</a:t>
            </a:r>
            <a:r>
              <a:rPr lang="en-US" sz="2400" b="1" dirty="0">
                <a:solidFill>
                  <a:schemeClr val="tx1">
                    <a:alpha val="60000"/>
                  </a:schemeClr>
                </a:solidFill>
              </a:rPr>
              <a:t>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tx1">
                  <a:alpha val="60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chemeClr val="tx1">
                    <a:alpha val="60000"/>
                  </a:schemeClr>
                </a:solidFill>
              </a:rPr>
              <a:t>* Όπ</a:t>
            </a:r>
            <a:r>
              <a:rPr lang="en-US" sz="2400" b="1" dirty="0" err="1">
                <a:solidFill>
                  <a:schemeClr val="tx1">
                    <a:alpha val="60000"/>
                  </a:schemeClr>
                </a:solidFill>
              </a:rPr>
              <a:t>ου</a:t>
            </a:r>
            <a:r>
              <a:rPr lang="en-US" sz="2400" b="1" dirty="0">
                <a:solidFill>
                  <a:schemeClr val="tx1">
                    <a:alpha val="60000"/>
                  </a:schemeClr>
                </a:solidFill>
              </a:rPr>
              <a:t>, </a:t>
            </a:r>
            <a:r>
              <a:rPr lang="en-US" sz="2400" b="1" dirty="0" err="1">
                <a:solidFill>
                  <a:schemeClr val="tx1">
                    <a:alpha val="60000"/>
                  </a:schemeClr>
                </a:solidFill>
              </a:rPr>
              <a:t>μήκος</a:t>
            </a:r>
            <a:r>
              <a:rPr lang="en-US" sz="2400" b="1" dirty="0">
                <a:solidFill>
                  <a:schemeClr val="tx1">
                    <a:alpha val="60000"/>
                  </a:schemeClr>
                </a:solidFill>
              </a:rPr>
              <a:t> η </a:t>
            </a:r>
            <a:r>
              <a:rPr lang="en-US" sz="2400" b="1" dirty="0" err="1">
                <a:solidFill>
                  <a:schemeClr val="tx1">
                    <a:alpha val="60000"/>
                  </a:schemeClr>
                </a:solidFill>
              </a:rPr>
              <a:t>μεγ</a:t>
            </a:r>
            <a:r>
              <a:rPr lang="en-US" sz="2400" b="1" dirty="0">
                <a:solidFill>
                  <a:schemeClr val="tx1">
                    <a:alpha val="60000"/>
                  </a:schemeClr>
                </a:solidFill>
              </a:rPr>
              <a:t>αλύτερη πλευρά του ορθογωνίου και πλάτος η μικρότερη.</a:t>
            </a:r>
          </a:p>
        </p:txBody>
      </p:sp>
    </p:spTree>
    <p:extLst>
      <p:ext uri="{BB962C8B-B14F-4D97-AF65-F5344CB8AC3E}">
        <p14:creationId xmlns:p14="http://schemas.microsoft.com/office/powerpoint/2010/main" val="321525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FC7A3AA1-44C4-4CBE-8808-D86A411AD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3032449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4FDAB746-A9A3-4EC2-8997-5EB71BC96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6" b="33968"/>
          <a:stretch/>
        </p:blipFill>
        <p:spPr>
          <a:xfrm>
            <a:off x="0" y="1584458"/>
            <a:ext cx="12192000" cy="1393277"/>
          </a:xfrm>
          <a:custGeom>
            <a:avLst/>
            <a:gdLst>
              <a:gd name="connsiteX0" fmla="*/ 0 w 12192000"/>
              <a:gd name="connsiteY0" fmla="*/ 0 h 3049325"/>
              <a:gd name="connsiteX1" fmla="*/ 12192000 w 12192000"/>
              <a:gd name="connsiteY1" fmla="*/ 0 h 3049325"/>
              <a:gd name="connsiteX2" fmla="*/ 12192000 w 12192000"/>
              <a:gd name="connsiteY2" fmla="*/ 3049325 h 3049325"/>
              <a:gd name="connsiteX3" fmla="*/ 0 w 12192000"/>
              <a:gd name="connsiteY3" fmla="*/ 3049325 h 30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9325">
                <a:moveTo>
                  <a:pt x="0" y="0"/>
                </a:moveTo>
                <a:lnTo>
                  <a:pt x="12192000" y="0"/>
                </a:lnTo>
                <a:lnTo>
                  <a:pt x="12192000" y="3049325"/>
                </a:lnTo>
                <a:lnTo>
                  <a:pt x="0" y="3049325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384DD6-8C4D-45BC-BD34-EA46022D3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38328"/>
            <a:ext cx="5011473" cy="17739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Εμβαδόν ορθογωνίου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CA526C-241D-48D6-98D2-83D1B54B8215}"/>
              </a:ext>
            </a:extLst>
          </p:cNvPr>
          <p:cNvSpPr txBox="1"/>
          <p:nvPr/>
        </p:nvSpPr>
        <p:spPr>
          <a:xfrm>
            <a:off x="6355641" y="338328"/>
            <a:ext cx="5029200" cy="1773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FFFFFF"/>
                </a:solidFill>
              </a:rPr>
              <a:t>Υπ</a:t>
            </a:r>
            <a:r>
              <a:rPr lang="en-US" sz="2800" b="1" dirty="0" err="1">
                <a:solidFill>
                  <a:srgbClr val="FFFFFF"/>
                </a:solidFill>
              </a:rPr>
              <a:t>ολογίζουμε</a:t>
            </a: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err="1">
                <a:solidFill>
                  <a:srgbClr val="FFFFFF"/>
                </a:solidFill>
              </a:rPr>
              <a:t>το</a:t>
            </a: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err="1">
                <a:solidFill>
                  <a:srgbClr val="FFFFFF"/>
                </a:solidFill>
              </a:rPr>
              <a:t>εμ</a:t>
            </a:r>
            <a:r>
              <a:rPr lang="en-US" sz="2800" b="1" dirty="0">
                <a:solidFill>
                  <a:srgbClr val="FFFFFF"/>
                </a:solidFill>
              </a:rPr>
              <a:t>βαδόν του πιο </a:t>
            </a:r>
            <a:r>
              <a:rPr lang="el-GR" sz="2800" b="1" dirty="0">
                <a:solidFill>
                  <a:srgbClr val="FFFFFF"/>
                </a:solidFill>
              </a:rPr>
              <a:t>κάτω </a:t>
            </a: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err="1">
                <a:solidFill>
                  <a:srgbClr val="FFFFFF"/>
                </a:solidFill>
              </a:rPr>
              <a:t>ορθογωνίου</a:t>
            </a: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err="1">
                <a:solidFill>
                  <a:srgbClr val="FFFFFF"/>
                </a:solidFill>
              </a:rPr>
              <a:t>με</a:t>
            </a: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err="1">
                <a:solidFill>
                  <a:srgbClr val="FFFFFF"/>
                </a:solidFill>
              </a:rPr>
              <a:t>τον</a:t>
            </a: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err="1">
                <a:solidFill>
                  <a:srgbClr val="FFFFFF"/>
                </a:solidFill>
              </a:rPr>
              <a:t>τύ</a:t>
            </a:r>
            <a:r>
              <a:rPr lang="en-US" sz="2800" b="1" dirty="0">
                <a:solidFill>
                  <a:srgbClr val="FFFFFF"/>
                </a:solidFill>
              </a:rPr>
              <a:t>πο: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FFFFFF"/>
                </a:solidFill>
              </a:rPr>
              <a:t>Ε = </a:t>
            </a:r>
            <a:r>
              <a:rPr lang="en-US" sz="2800" b="1" dirty="0" err="1">
                <a:solidFill>
                  <a:srgbClr val="FFFFFF"/>
                </a:solidFill>
              </a:rPr>
              <a:t>μήκος</a:t>
            </a:r>
            <a:r>
              <a:rPr lang="en-US" sz="2800" b="1" dirty="0">
                <a:solidFill>
                  <a:srgbClr val="FFFFFF"/>
                </a:solidFill>
              </a:rPr>
              <a:t> Χ π</a:t>
            </a:r>
            <a:r>
              <a:rPr lang="en-US" sz="2800" b="1" dirty="0" err="1">
                <a:solidFill>
                  <a:srgbClr val="FFFFFF"/>
                </a:solidFill>
              </a:rPr>
              <a:t>λάτος</a:t>
            </a:r>
            <a:endParaRPr lang="en-US" sz="2800" b="1" dirty="0">
              <a:solidFill>
                <a:srgbClr val="FFFFFF"/>
              </a:solidFill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91C9E05-1ED5-4438-8E0F-382199749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2805364"/>
            <a:ext cx="12188952" cy="405263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4" name="Picture 4" descr="Γεωμετρια">
            <a:extLst>
              <a:ext uri="{FF2B5EF4-FFF2-40B4-BE49-F238E27FC236}">
                <a16:creationId xmlns:a16="http://schemas.microsoft.com/office/drawing/2014/main" id="{4B7CF640-9535-4744-83B7-DA07AC83E0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7" b="5706"/>
          <a:stretch/>
        </p:blipFill>
        <p:spPr bwMode="auto">
          <a:xfrm>
            <a:off x="182880" y="2686929"/>
            <a:ext cx="5913120" cy="391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ΕΝΟΤΗΤΑ 1">
            <a:extLst>
              <a:ext uri="{FF2B5EF4-FFF2-40B4-BE49-F238E27FC236}">
                <a16:creationId xmlns:a16="http://schemas.microsoft.com/office/drawing/2014/main" id="{A86DDBB2-9CA9-4447-A09A-0526CED796B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02" t="14865" b="22949"/>
          <a:stretch/>
        </p:blipFill>
        <p:spPr bwMode="auto">
          <a:xfrm>
            <a:off x="6355641" y="3485119"/>
            <a:ext cx="5166360" cy="2203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14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6095990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531771-F8A0-4960-8BA5-319DDE335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538" y="4929534"/>
            <a:ext cx="5174934" cy="1687143"/>
          </a:xfrm>
        </p:spPr>
        <p:txBody>
          <a:bodyPr anchor="t">
            <a:noAutofit/>
          </a:bodyPr>
          <a:lstStyle/>
          <a:p>
            <a:r>
              <a:rPr lang="el-GR" sz="3200" dirty="0">
                <a:solidFill>
                  <a:schemeClr val="bg1"/>
                </a:solidFill>
                <a:latin typeface="Book Antiqua" panose="02040602050305030304" pitchFamily="18" charset="0"/>
              </a:rPr>
              <a:t>Το κλάσμα μας δείχνει τι μέρος του συνόλου έχουμε πάρει.</a:t>
            </a:r>
            <a:br>
              <a:rPr lang="el-GR" sz="3200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endParaRPr lang="en-GB" sz="32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5990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Picture">
            <a:extLst>
              <a:ext uri="{FF2B5EF4-FFF2-40B4-BE49-F238E27FC236}">
                <a16:creationId xmlns:a16="http://schemas.microsoft.com/office/drawing/2014/main" id="{0C5F22AA-2B1E-4FD1-8560-EE79B1B3BF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" t="2509" r="76189" b="40843"/>
          <a:stretch/>
        </p:blipFill>
        <p:spPr bwMode="auto">
          <a:xfrm>
            <a:off x="2760975" y="66124"/>
            <a:ext cx="6209523" cy="479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4650" y="4544112"/>
            <a:ext cx="4572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8" name="Content Placeholder 3077">
            <a:extLst>
              <a:ext uri="{FF2B5EF4-FFF2-40B4-BE49-F238E27FC236}">
                <a16:creationId xmlns:a16="http://schemas.microsoft.com/office/drawing/2014/main" id="{7ED0210B-71E7-4241-9D42-1B63A8D218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5148263"/>
            <a:ext cx="5976729" cy="14638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Παράδειγμα:</a:t>
            </a:r>
            <a:r>
              <a:rPr lang="el-G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 </a:t>
            </a:r>
            <a:br>
              <a:rPr lang="el-G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</a:br>
            <a:r>
              <a:rPr lang="el-G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- Πόσα όγδοα είναι το μπλε, πράσινο, πορτοκαλί και γαλάζιο κομμάτι, στον τελευταίο κύκλο; 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802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27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3B2069EE-A08E-44F0-B3F9-3CF8CC2DC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26740" cy="6857542"/>
          </a:xfrm>
          <a:custGeom>
            <a:avLst/>
            <a:gdLst>
              <a:gd name="connsiteX0" fmla="*/ 0 w 6126740"/>
              <a:gd name="connsiteY0" fmla="*/ 0 h 6857542"/>
              <a:gd name="connsiteX1" fmla="*/ 4980067 w 6126740"/>
              <a:gd name="connsiteY1" fmla="*/ 0 h 6857542"/>
              <a:gd name="connsiteX2" fmla="*/ 4992714 w 6126740"/>
              <a:gd name="connsiteY2" fmla="*/ 31774 h 6857542"/>
              <a:gd name="connsiteX3" fmla="*/ 6047722 w 6126740"/>
              <a:gd name="connsiteY3" fmla="*/ 2682457 h 6857542"/>
              <a:gd name="connsiteX4" fmla="*/ 6047722 w 6126740"/>
              <a:gd name="connsiteY4" fmla="*/ 3752208 h 6857542"/>
              <a:gd name="connsiteX5" fmla="*/ 4890218 w 6126740"/>
              <a:gd name="connsiteY5" fmla="*/ 6660411 h 6857542"/>
              <a:gd name="connsiteX6" fmla="*/ 4811756 w 6126740"/>
              <a:gd name="connsiteY6" fmla="*/ 6857542 h 6857542"/>
              <a:gd name="connsiteX7" fmla="*/ 0 w 6126740"/>
              <a:gd name="connsiteY7" fmla="*/ 6857542 h 6857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26740" h="6857542">
                <a:moveTo>
                  <a:pt x="0" y="0"/>
                </a:moveTo>
                <a:lnTo>
                  <a:pt x="4980067" y="0"/>
                </a:lnTo>
                <a:lnTo>
                  <a:pt x="4992714" y="31774"/>
                </a:lnTo>
                <a:cubicBezTo>
                  <a:pt x="6047722" y="2682457"/>
                  <a:pt x="6047722" y="2682457"/>
                  <a:pt x="6047722" y="2682457"/>
                </a:cubicBezTo>
                <a:cubicBezTo>
                  <a:pt x="6153080" y="2988100"/>
                  <a:pt x="6153080" y="3446565"/>
                  <a:pt x="6047722" y="3752208"/>
                </a:cubicBezTo>
                <a:cubicBezTo>
                  <a:pt x="5563735" y="4968215"/>
                  <a:pt x="5185620" y="5918220"/>
                  <a:pt x="4890218" y="6660411"/>
                </a:cubicBezTo>
                <a:lnTo>
                  <a:pt x="4811756" y="6857542"/>
                </a:lnTo>
                <a:lnTo>
                  <a:pt x="0" y="685754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CF40FE-0E79-4392-97A1-6592F0F25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8462" y="134529"/>
            <a:ext cx="4153626" cy="133337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Τετράγωνοι</a:t>
            </a:r>
            <a: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α</a:t>
            </a:r>
            <a:r>
              <a:rPr lang="en-US" sz="4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ριθμοί</a:t>
            </a:r>
            <a:endParaRPr lang="en-US" sz="4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9888C69-11CC-40BA-BABF-F9B7E11C9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40080" y="640080"/>
            <a:ext cx="1128382" cy="847206"/>
            <a:chOff x="5307830" y="325570"/>
            <a:chExt cx="1128382" cy="847206"/>
          </a:xfrm>
        </p:grpSpPr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id="{737D08C8-52AD-4B7E-A217-E28E1AF008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0ED11528-93DA-433F-9B3C-21106EFDBB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1CF4A15-C0A5-406A-A7EE-6E6CF259E77E}"/>
              </a:ext>
            </a:extLst>
          </p:cNvPr>
          <p:cNvSpPr txBox="1"/>
          <p:nvPr/>
        </p:nvSpPr>
        <p:spPr>
          <a:xfrm>
            <a:off x="314643" y="1548772"/>
            <a:ext cx="4775381" cy="50990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  <a:latin typeface="Arial Black" panose="020B0A04020102020204" pitchFamily="34" charset="0"/>
              </a:rPr>
              <a:t>Τετράγωνοι</a:t>
            </a:r>
            <a:r>
              <a:rPr lang="en-US" sz="2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 Black" panose="020B0A04020102020204" pitchFamily="34" charset="0"/>
              </a:rPr>
              <a:t>ονομάζοντ</a:t>
            </a:r>
            <a:r>
              <a:rPr lang="en-US" sz="2000" dirty="0">
                <a:solidFill>
                  <a:schemeClr val="bg1"/>
                </a:solidFill>
                <a:latin typeface="Arial Black" panose="020B0A04020102020204" pitchFamily="34" charset="0"/>
              </a:rPr>
              <a:t>αι οι αριθμοί που είναι το γινόμενο ίδιων παραγόντων.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Arial Black" panose="020B0A04020102020204" pitchFamily="34" charset="0"/>
              </a:rPr>
              <a:t>Παρα</a:t>
            </a:r>
            <a:r>
              <a:rPr lang="en-US" sz="20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δείγμ</a:t>
            </a:r>
            <a:r>
              <a:rPr lang="en-US" sz="2000" b="1" dirty="0">
                <a:solidFill>
                  <a:schemeClr val="bg1"/>
                </a:solidFill>
                <a:latin typeface="Arial Black" panose="020B0A04020102020204" pitchFamily="34" charset="0"/>
              </a:rPr>
              <a:t>ατα: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rial Black" panose="020B0A04020102020204" pitchFamily="34" charset="0"/>
              </a:rPr>
              <a:t>1 Χ 1 = 1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rial Black" panose="020B0A04020102020204" pitchFamily="34" charset="0"/>
              </a:rPr>
              <a:t>2 Χ 2 = 4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rial Black" panose="020B0A04020102020204" pitchFamily="34" charset="0"/>
              </a:rPr>
              <a:t>3 Χ 3 = 9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rial Black" panose="020B0A04020102020204" pitchFamily="34" charset="0"/>
              </a:rPr>
              <a:t>8 Χ 8 = 64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  <a:latin typeface="Arial Black" panose="020B0A04020102020204" pitchFamily="34" charset="0"/>
              </a:rPr>
              <a:t>Το</a:t>
            </a:r>
            <a:r>
              <a:rPr lang="en-US" sz="2000" dirty="0">
                <a:solidFill>
                  <a:schemeClr val="bg1"/>
                </a:solidFill>
                <a:latin typeface="Arial Black" panose="020B0A04020102020204" pitchFamily="34" charset="0"/>
              </a:rPr>
              <a:t> 1, 4, 9, 64 </a:t>
            </a:r>
            <a:r>
              <a:rPr lang="en-US" sz="2000" dirty="0" err="1">
                <a:solidFill>
                  <a:schemeClr val="bg1"/>
                </a:solidFill>
                <a:latin typeface="Arial Black" panose="020B0A04020102020204" pitchFamily="34" charset="0"/>
              </a:rPr>
              <a:t>είν</a:t>
            </a:r>
            <a:r>
              <a:rPr lang="en-US" sz="2000" dirty="0">
                <a:solidFill>
                  <a:schemeClr val="bg1"/>
                </a:solidFill>
                <a:latin typeface="Arial Black" panose="020B0A04020102020204" pitchFamily="34" charset="0"/>
              </a:rPr>
              <a:t>αι τετράγωνοι αριθμοί.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F0E36FF-654B-428D-A6CB-17BD23C102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9650045"/>
              </p:ext>
            </p:extLst>
          </p:nvPr>
        </p:nvGraphicFramePr>
        <p:xfrm>
          <a:off x="6269914" y="1285460"/>
          <a:ext cx="5607444" cy="47310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7200">
                  <a:extLst>
                    <a:ext uri="{9D8B030D-6E8A-4147-A177-3AD203B41FA5}">
                      <a16:colId xmlns:a16="http://schemas.microsoft.com/office/drawing/2014/main" val="1545109710"/>
                    </a:ext>
                  </a:extLst>
                </a:gridCol>
                <a:gridCol w="499516">
                  <a:extLst>
                    <a:ext uri="{9D8B030D-6E8A-4147-A177-3AD203B41FA5}">
                      <a16:colId xmlns:a16="http://schemas.microsoft.com/office/drawing/2014/main" val="1990979938"/>
                    </a:ext>
                  </a:extLst>
                </a:gridCol>
                <a:gridCol w="498866">
                  <a:extLst>
                    <a:ext uri="{9D8B030D-6E8A-4147-A177-3AD203B41FA5}">
                      <a16:colId xmlns:a16="http://schemas.microsoft.com/office/drawing/2014/main" val="3293325203"/>
                    </a:ext>
                  </a:extLst>
                </a:gridCol>
                <a:gridCol w="499516">
                  <a:extLst>
                    <a:ext uri="{9D8B030D-6E8A-4147-A177-3AD203B41FA5}">
                      <a16:colId xmlns:a16="http://schemas.microsoft.com/office/drawing/2014/main" val="2449460823"/>
                    </a:ext>
                  </a:extLst>
                </a:gridCol>
                <a:gridCol w="498866">
                  <a:extLst>
                    <a:ext uri="{9D8B030D-6E8A-4147-A177-3AD203B41FA5}">
                      <a16:colId xmlns:a16="http://schemas.microsoft.com/office/drawing/2014/main" val="2041404716"/>
                    </a:ext>
                  </a:extLst>
                </a:gridCol>
                <a:gridCol w="499516">
                  <a:extLst>
                    <a:ext uri="{9D8B030D-6E8A-4147-A177-3AD203B41FA5}">
                      <a16:colId xmlns:a16="http://schemas.microsoft.com/office/drawing/2014/main" val="1792192285"/>
                    </a:ext>
                  </a:extLst>
                </a:gridCol>
                <a:gridCol w="498866">
                  <a:extLst>
                    <a:ext uri="{9D8B030D-6E8A-4147-A177-3AD203B41FA5}">
                      <a16:colId xmlns:a16="http://schemas.microsoft.com/office/drawing/2014/main" val="1562484328"/>
                    </a:ext>
                  </a:extLst>
                </a:gridCol>
                <a:gridCol w="499516">
                  <a:extLst>
                    <a:ext uri="{9D8B030D-6E8A-4147-A177-3AD203B41FA5}">
                      <a16:colId xmlns:a16="http://schemas.microsoft.com/office/drawing/2014/main" val="268221075"/>
                    </a:ext>
                  </a:extLst>
                </a:gridCol>
                <a:gridCol w="498866">
                  <a:extLst>
                    <a:ext uri="{9D8B030D-6E8A-4147-A177-3AD203B41FA5}">
                      <a16:colId xmlns:a16="http://schemas.microsoft.com/office/drawing/2014/main" val="575234010"/>
                    </a:ext>
                  </a:extLst>
                </a:gridCol>
                <a:gridCol w="499516">
                  <a:extLst>
                    <a:ext uri="{9D8B030D-6E8A-4147-A177-3AD203B41FA5}">
                      <a16:colId xmlns:a16="http://schemas.microsoft.com/office/drawing/2014/main" val="791067328"/>
                    </a:ext>
                  </a:extLst>
                </a:gridCol>
                <a:gridCol w="557200">
                  <a:extLst>
                    <a:ext uri="{9D8B030D-6E8A-4147-A177-3AD203B41FA5}">
                      <a16:colId xmlns:a16="http://schemas.microsoft.com/office/drawing/2014/main" val="4075427797"/>
                    </a:ext>
                  </a:extLst>
                </a:gridCol>
              </a:tblGrid>
              <a:tr h="3411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x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81" marR="550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81" marR="550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81" marR="550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81" marR="550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81" marR="550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81" marR="550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81" marR="550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81" marR="550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81" marR="550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81" marR="550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81" marR="55081" marT="0" marB="0" anchor="ctr"/>
                </a:tc>
                <a:extLst>
                  <a:ext uri="{0D108BD9-81ED-4DB2-BD59-A6C34878D82A}">
                    <a16:rowId xmlns:a16="http://schemas.microsoft.com/office/drawing/2014/main" val="873206823"/>
                  </a:ext>
                </a:extLst>
              </a:tr>
              <a:tr h="4389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81" marR="550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1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81" marR="55081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1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81" marR="550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1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81" marR="550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1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81" marR="550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1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81" marR="550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1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81" marR="550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1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81" marR="550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1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81" marR="550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1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81" marR="550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1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81" marR="55081" marT="0" marB="0" anchor="ctr"/>
                </a:tc>
                <a:extLst>
                  <a:ext uri="{0D108BD9-81ED-4DB2-BD59-A6C34878D82A}">
                    <a16:rowId xmlns:a16="http://schemas.microsoft.com/office/drawing/2014/main" val="1993305004"/>
                  </a:ext>
                </a:extLst>
              </a:tr>
              <a:tr h="4389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81" marR="550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1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81" marR="550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1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81" marR="55081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1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81" marR="550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1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81" marR="550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1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81" marR="550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1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81" marR="550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1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81" marR="550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1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81" marR="550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1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81" marR="550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1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81" marR="55081" marT="0" marB="0" anchor="ctr"/>
                </a:tc>
                <a:extLst>
                  <a:ext uri="{0D108BD9-81ED-4DB2-BD59-A6C34878D82A}">
                    <a16:rowId xmlns:a16="http://schemas.microsoft.com/office/drawing/2014/main" val="668184497"/>
                  </a:ext>
                </a:extLst>
              </a:tr>
              <a:tr h="4389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81" marR="550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1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81" marR="550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1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81" marR="550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1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81" marR="55081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1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81" marR="550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1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81" marR="550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1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81" marR="550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1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81" marR="550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1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81" marR="550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1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81" marR="550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1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81" marR="55081" marT="0" marB="0" anchor="ctr"/>
                </a:tc>
                <a:extLst>
                  <a:ext uri="{0D108BD9-81ED-4DB2-BD59-A6C34878D82A}">
                    <a16:rowId xmlns:a16="http://schemas.microsoft.com/office/drawing/2014/main" val="3162194485"/>
                  </a:ext>
                </a:extLst>
              </a:tr>
              <a:tr h="4389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81" marR="550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1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81" marR="550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1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81" marR="550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1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81" marR="550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1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81" marR="55081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1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81" marR="550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1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81" marR="550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1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81" marR="550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1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81" marR="550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1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81" marR="550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1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81" marR="55081" marT="0" marB="0" anchor="ctr"/>
                </a:tc>
                <a:extLst>
                  <a:ext uri="{0D108BD9-81ED-4DB2-BD59-A6C34878D82A}">
                    <a16:rowId xmlns:a16="http://schemas.microsoft.com/office/drawing/2014/main" val="3230629758"/>
                  </a:ext>
                </a:extLst>
              </a:tr>
              <a:tr h="4389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81" marR="550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1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81" marR="550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1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81" marR="550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1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81" marR="550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1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81" marR="550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1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81" marR="55081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1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81" marR="550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1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81" marR="550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1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81" marR="550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1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81" marR="550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1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81" marR="55081" marT="0" marB="0" anchor="ctr"/>
                </a:tc>
                <a:extLst>
                  <a:ext uri="{0D108BD9-81ED-4DB2-BD59-A6C34878D82A}">
                    <a16:rowId xmlns:a16="http://schemas.microsoft.com/office/drawing/2014/main" val="1138987032"/>
                  </a:ext>
                </a:extLst>
              </a:tr>
              <a:tr h="4389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81" marR="550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1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81" marR="550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1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81" marR="550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1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81" marR="550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1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81" marR="550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1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81" marR="550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1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81" marR="55081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1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81" marR="550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1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81" marR="550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1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81" marR="550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1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81" marR="55081" marT="0" marB="0" anchor="ctr"/>
                </a:tc>
                <a:extLst>
                  <a:ext uri="{0D108BD9-81ED-4DB2-BD59-A6C34878D82A}">
                    <a16:rowId xmlns:a16="http://schemas.microsoft.com/office/drawing/2014/main" val="3310348949"/>
                  </a:ext>
                </a:extLst>
              </a:tr>
              <a:tr h="4389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81" marR="550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1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81" marR="550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1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81" marR="550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1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81" marR="550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1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81" marR="550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1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81" marR="550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1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81" marR="550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1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81" marR="55081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1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81" marR="550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1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81" marR="550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1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81" marR="55081" marT="0" marB="0" anchor="ctr"/>
                </a:tc>
                <a:extLst>
                  <a:ext uri="{0D108BD9-81ED-4DB2-BD59-A6C34878D82A}">
                    <a16:rowId xmlns:a16="http://schemas.microsoft.com/office/drawing/2014/main" val="2493183436"/>
                  </a:ext>
                </a:extLst>
              </a:tr>
              <a:tr h="4389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81" marR="550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1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81" marR="550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1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81" marR="550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1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81" marR="550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1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81" marR="550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1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81" marR="550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1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81" marR="550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1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81" marR="550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1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81" marR="55081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1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81" marR="550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1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81" marR="55081" marT="0" marB="0" anchor="ctr"/>
                </a:tc>
                <a:extLst>
                  <a:ext uri="{0D108BD9-81ED-4DB2-BD59-A6C34878D82A}">
                    <a16:rowId xmlns:a16="http://schemas.microsoft.com/office/drawing/2014/main" val="3767927161"/>
                  </a:ext>
                </a:extLst>
              </a:tr>
              <a:tr h="4389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81" marR="550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1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81" marR="550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1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81" marR="550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1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81" marR="550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1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81" marR="550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1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81" marR="550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1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81" marR="550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1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81" marR="550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1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81" marR="550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1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81" marR="55081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1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81" marR="55081" marT="0" marB="0" anchor="ctr"/>
                </a:tc>
                <a:extLst>
                  <a:ext uri="{0D108BD9-81ED-4DB2-BD59-A6C34878D82A}">
                    <a16:rowId xmlns:a16="http://schemas.microsoft.com/office/drawing/2014/main" val="1317659817"/>
                  </a:ext>
                </a:extLst>
              </a:tr>
              <a:tr h="4389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81" marR="550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1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81" marR="550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1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81" marR="550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1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81" marR="550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1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81" marR="550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1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81" marR="550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1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81" marR="550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1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81" marR="550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1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81" marR="550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1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81" marR="550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1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81" marR="55081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98746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5076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7" name="Rectangle 13">
            <a:extLst>
              <a:ext uri="{FF2B5EF4-FFF2-40B4-BE49-F238E27FC236}">
                <a16:creationId xmlns:a16="http://schemas.microsoft.com/office/drawing/2014/main" id="{1135A26D-9D47-467E-91F1-31149BF0D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195238-FA3F-4C1F-AED0-266D5C0AC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393360" cy="1325563"/>
          </a:xfrm>
        </p:spPr>
        <p:txBody>
          <a:bodyPr>
            <a:normAutofit/>
          </a:bodyPr>
          <a:lstStyle/>
          <a:p>
            <a:r>
              <a:rPr lang="el-GR"/>
              <a:t>Εργασία για το σπίτι</a:t>
            </a:r>
            <a:br>
              <a:rPr lang="el-GR"/>
            </a:br>
            <a:endParaRPr lang="en-GB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B147A70-DC29-4DDF-A34C-2B82C6E22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19333" y="0"/>
            <a:ext cx="842502" cy="354793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C6FDD-A1B4-4BDE-A1B4-6E7D47414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r>
              <a:rPr lang="el-GR"/>
              <a:t>Λύσε τα επαναληπτικά φυλλάδια που θα βρεις στην ιστοσελίδα.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98" name="Oval 17">
            <a:extLst>
              <a:ext uri="{FF2B5EF4-FFF2-40B4-BE49-F238E27FC236}">
                <a16:creationId xmlns:a16="http://schemas.microsoft.com/office/drawing/2014/main" id="{3B438362-1E1E-4C62-A99E-4134CB163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80791" y="1327365"/>
            <a:ext cx="610857" cy="61085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Freeform: Shape 19">
            <a:extLst>
              <a:ext uri="{FF2B5EF4-FFF2-40B4-BE49-F238E27FC236}">
                <a16:creationId xmlns:a16="http://schemas.microsoft.com/office/drawing/2014/main" id="{6C077334-5571-4B83-A83E-4CCCFA7B5E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19536" y="0"/>
            <a:ext cx="2093996" cy="1402773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F4097E5-EF84-4CAC-85E5-4F9AD5D813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9783" y="1061060"/>
            <a:ext cx="3344801" cy="4830039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F8E877-2FE7-4829-A7F8-94153A0885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1396" y="2717347"/>
            <a:ext cx="2558365" cy="3694391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BC24AD-19F8-432E-8FD8-912C8043B3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498" y="2717347"/>
            <a:ext cx="3099419" cy="4334853"/>
          </a:xfrm>
          <a:custGeom>
            <a:avLst/>
            <a:gdLst/>
            <a:ahLst/>
            <a:cxnLst/>
            <a:rect l="l" t="t" r="r" b="b"/>
            <a:pathLst>
              <a:path w="3064284" h="3064284">
                <a:moveTo>
                  <a:pt x="166483" y="0"/>
                </a:moveTo>
                <a:lnTo>
                  <a:pt x="2897801" y="0"/>
                </a:lnTo>
                <a:cubicBezTo>
                  <a:pt x="2989747" y="0"/>
                  <a:pt x="3064284" y="74537"/>
                  <a:pt x="3064284" y="166483"/>
                </a:cubicBezTo>
                <a:lnTo>
                  <a:pt x="3064284" y="2897801"/>
                </a:lnTo>
                <a:cubicBezTo>
                  <a:pt x="3064284" y="2989747"/>
                  <a:pt x="2989747" y="3064284"/>
                  <a:pt x="2897801" y="3064284"/>
                </a:cubicBezTo>
                <a:lnTo>
                  <a:pt x="166483" y="3064284"/>
                </a:lnTo>
                <a:cubicBezTo>
                  <a:pt x="74537" y="3064284"/>
                  <a:pt x="0" y="2989747"/>
                  <a:pt x="0" y="2897801"/>
                </a:cubicBezTo>
                <a:lnTo>
                  <a:pt x="0" y="166483"/>
                </a:lnTo>
                <a:cubicBezTo>
                  <a:pt x="0" y="74537"/>
                  <a:pt x="74537" y="0"/>
                  <a:pt x="166483" y="0"/>
                </a:cubicBezTo>
                <a:close/>
              </a:path>
            </a:pathLst>
          </a:custGeom>
        </p:spPr>
      </p:pic>
      <p:sp>
        <p:nvSpPr>
          <p:cNvPr id="200" name="Arc 21">
            <a:extLst>
              <a:ext uri="{FF2B5EF4-FFF2-40B4-BE49-F238E27FC236}">
                <a16:creationId xmlns:a16="http://schemas.microsoft.com/office/drawing/2014/main" id="{4D3DC50D-CA0F-48F9-B17E-20D8669AA4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76147" y="5530635"/>
            <a:ext cx="3939038" cy="3939038"/>
          </a:xfrm>
          <a:prstGeom prst="arc">
            <a:avLst>
              <a:gd name="adj1" fmla="val 16200000"/>
              <a:gd name="adj2" fmla="val 20354996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1" name="Freeform: Shape 23">
            <a:extLst>
              <a:ext uri="{FF2B5EF4-FFF2-40B4-BE49-F238E27FC236}">
                <a16:creationId xmlns:a16="http://schemas.microsoft.com/office/drawing/2014/main" id="{D1B80E9C-CF8A-440B-B8F5-54BF121BF4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19536" y="6066084"/>
            <a:ext cx="1913062" cy="791916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955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E0A5C5C-2A95-428E-9F6A-0D29EBD57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395" y="1040837"/>
            <a:ext cx="4754948" cy="4754948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056F38F-7C4E-461D-8709-7D0024AE1F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411" y="1029607"/>
            <a:ext cx="4754948" cy="4754948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7278469-3C3C-49CE-AEEE-E176A4900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960" y="934855"/>
            <a:ext cx="4754948" cy="4754948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1529CE-E8A0-4F2D-950A-A61E0E64D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368" y="1877492"/>
            <a:ext cx="4030132" cy="3215373"/>
          </a:xfrm>
        </p:spPr>
        <p:txBody>
          <a:bodyPr>
            <a:normAutofit/>
          </a:bodyPr>
          <a:lstStyle/>
          <a:p>
            <a:pPr algn="ctr"/>
            <a:r>
              <a:rPr lang="el-GR" dirty="0">
                <a:solidFill>
                  <a:schemeClr val="bg1"/>
                </a:solidFill>
              </a:rPr>
              <a:t>Τελειώσαμε για σήμερα!!</a:t>
            </a:r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3DC754C-7E09-422D-A8BB-AF632E90DF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20" name="Graphic 212">
            <a:extLst>
              <a:ext uri="{FF2B5EF4-FFF2-40B4-BE49-F238E27FC236}">
                <a16:creationId xmlns:a16="http://schemas.microsoft.com/office/drawing/2014/main" id="{4C6598AB-1C17-4D54-951C-A082D94AC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2" name="Graphic 212">
            <a:extLst>
              <a:ext uri="{FF2B5EF4-FFF2-40B4-BE49-F238E27FC236}">
                <a16:creationId xmlns:a16="http://schemas.microsoft.com/office/drawing/2014/main" id="{C83B66D7-137D-4AC1-B172-53D60F08B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6B92503-6984-4D15-8B98-8718709B7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8DDF938-524E-4C18-A47D-C00627832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EC249-39D8-407F-A114-BDB258DDDB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4319" y="3797586"/>
            <a:ext cx="5217173" cy="22981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4400" dirty="0">
                <a:solidFill>
                  <a:schemeClr val="bg1"/>
                </a:solidFill>
                <a:latin typeface="Segoe Script" panose="030B0504020000000003" pitchFamily="66" charset="0"/>
              </a:rPr>
              <a:t>Καλό Σαββατοκύριακο!!</a:t>
            </a:r>
            <a:endParaRPr lang="en-GB" sz="4400" dirty="0">
              <a:solidFill>
                <a:schemeClr val="bg1"/>
              </a:solidFill>
              <a:latin typeface="Segoe Script" panose="030B0504020000000003" pitchFamily="66" charset="0"/>
            </a:endParaRPr>
          </a:p>
        </p:txBody>
      </p:sp>
      <p:grpSp>
        <p:nvGrpSpPr>
          <p:cNvPr id="28" name="Graphic 185">
            <a:extLst>
              <a:ext uri="{FF2B5EF4-FFF2-40B4-BE49-F238E27FC236}">
                <a16:creationId xmlns:a16="http://schemas.microsoft.com/office/drawing/2014/main" id="{3773FAF5-C452-4455-9411-D6AF5EBD4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812239" y="61394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ECA0D96-F63C-4F7B-BE16-0F3FE76D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4F83A81-0546-400A-918A-90C9C48B8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741F692-A5B6-4215-86D9-B1FD4FF26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C0876CB-9C60-4580-8FED-CD64EC7664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879B3B7-48DB-4D3A-BB33-02766EAD3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632978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562</Words>
  <Application>Microsoft Office PowerPoint</Application>
  <PresentationFormat>Widescreen</PresentationFormat>
  <Paragraphs>170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</vt:lpstr>
      <vt:lpstr>Arial Black</vt:lpstr>
      <vt:lpstr>Book Antiqua</vt:lpstr>
      <vt:lpstr>Calibri</vt:lpstr>
      <vt:lpstr>Calibri Light</vt:lpstr>
      <vt:lpstr>Comic Sans MS</vt:lpstr>
      <vt:lpstr>ComicSansMS</vt:lpstr>
      <vt:lpstr>Segoe Script</vt:lpstr>
      <vt:lpstr>Symbol</vt:lpstr>
      <vt:lpstr>Times New Roman</vt:lpstr>
      <vt:lpstr>Office Theme</vt:lpstr>
      <vt:lpstr>Μαθηματικά  29/01/2021</vt:lpstr>
      <vt:lpstr>Κάνε καλή επανάληψη στους πίνακες πολλαπλασιασμού.</vt:lpstr>
      <vt:lpstr>Σημεία προσοχής</vt:lpstr>
      <vt:lpstr>Περίμετρος ορθογωνίου</vt:lpstr>
      <vt:lpstr>Εμβαδόν ορθογωνίου</vt:lpstr>
      <vt:lpstr>Το κλάσμα μας δείχνει τι μέρος του συνόλου έχουμε πάρει. </vt:lpstr>
      <vt:lpstr>Τετράγωνοι αριθμοί</vt:lpstr>
      <vt:lpstr>Εργασία για το σπίτι </vt:lpstr>
      <vt:lpstr>Τελειώσαμε για σήμερα!!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Μαθηματικά  29/01/2021</dc:title>
  <dc:creator>Stella Coudounari</dc:creator>
  <cp:lastModifiedBy>ΑΝΘΗ ΠΑΝΑΓΙΩΤΟΥ</cp:lastModifiedBy>
  <cp:revision>12</cp:revision>
  <dcterms:created xsi:type="dcterms:W3CDTF">2021-01-24T18:20:24Z</dcterms:created>
  <dcterms:modified xsi:type="dcterms:W3CDTF">2021-01-28T18:59:02Z</dcterms:modified>
</cp:coreProperties>
</file>