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19BEC-66F8-4CC6-8A28-AF79349F3AB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B3B5019-9E3E-489A-AE77-82552E3F9A41}">
      <dgm:prSet phldrT="[Text]"/>
      <dgm:spPr/>
      <dgm:t>
        <a:bodyPr/>
        <a:lstStyle/>
        <a:p>
          <a:r>
            <a:rPr lang="el-GR" dirty="0"/>
            <a:t>γιασεμί</a:t>
          </a:r>
          <a:endParaRPr lang="en-US" dirty="0"/>
        </a:p>
      </dgm:t>
    </dgm:pt>
    <dgm:pt modelId="{1573C5F1-98B2-4985-B22C-1D7C94CD15FC}" type="parTrans" cxnId="{620051AE-6EEB-43D6-B29B-58D7BABC8A1D}">
      <dgm:prSet/>
      <dgm:spPr/>
      <dgm:t>
        <a:bodyPr/>
        <a:lstStyle/>
        <a:p>
          <a:endParaRPr lang="en-US"/>
        </a:p>
      </dgm:t>
    </dgm:pt>
    <dgm:pt modelId="{36DB76B8-63F5-4622-BB8D-14EE6373052F}" type="sibTrans" cxnId="{620051AE-6EEB-43D6-B29B-58D7BABC8A1D}">
      <dgm:prSet/>
      <dgm:spPr/>
      <dgm:t>
        <a:bodyPr/>
        <a:lstStyle/>
        <a:p>
          <a:endParaRPr lang="en-US"/>
        </a:p>
      </dgm:t>
    </dgm:pt>
    <dgm:pt modelId="{E6B0578B-90A3-4C2E-B6E3-ECC4BB94D88F}" type="pres">
      <dgm:prSet presAssocID="{DCF19BEC-66F8-4CC6-8A28-AF79349F3AB0}" presName="diagram" presStyleCnt="0">
        <dgm:presLayoutVars>
          <dgm:dir/>
        </dgm:presLayoutVars>
      </dgm:prSet>
      <dgm:spPr/>
    </dgm:pt>
    <dgm:pt modelId="{71018426-C747-43E2-838B-92450A7E8339}" type="pres">
      <dgm:prSet presAssocID="{AB3B5019-9E3E-489A-AE77-82552E3F9A41}" presName="composite" presStyleCnt="0"/>
      <dgm:spPr/>
    </dgm:pt>
    <dgm:pt modelId="{620A0860-1DB6-4AB2-9C26-4316FF265639}" type="pres">
      <dgm:prSet presAssocID="{AB3B5019-9E3E-489A-AE77-82552E3F9A41}" presName="Image" presStyleLbl="bgShp" presStyleIdx="0" presStyleCnt="1" custScaleX="117154" custScaleY="109890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70995E2F-ABB9-4A77-9B43-6D19D31398D6}" type="pres">
      <dgm:prSet presAssocID="{AB3B5019-9E3E-489A-AE77-82552E3F9A41}" presName="Parent" presStyleLbl="node0" presStyleIdx="0" presStyleCnt="1">
        <dgm:presLayoutVars>
          <dgm:bulletEnabled val="1"/>
        </dgm:presLayoutVars>
      </dgm:prSet>
      <dgm:spPr/>
    </dgm:pt>
  </dgm:ptLst>
  <dgm:cxnLst>
    <dgm:cxn modelId="{3A589E20-6D28-4077-8769-9B567926C4B5}" type="presOf" srcId="{AB3B5019-9E3E-489A-AE77-82552E3F9A41}" destId="{70995E2F-ABB9-4A77-9B43-6D19D31398D6}" srcOrd="0" destOrd="0" presId="urn:microsoft.com/office/officeart/2008/layout/BendingPictureCaption"/>
    <dgm:cxn modelId="{995A0EAD-D1A4-4A1D-9C32-EFE990067BE0}" type="presOf" srcId="{DCF19BEC-66F8-4CC6-8A28-AF79349F3AB0}" destId="{E6B0578B-90A3-4C2E-B6E3-ECC4BB94D88F}" srcOrd="0" destOrd="0" presId="urn:microsoft.com/office/officeart/2008/layout/BendingPictureCaption"/>
    <dgm:cxn modelId="{620051AE-6EEB-43D6-B29B-58D7BABC8A1D}" srcId="{DCF19BEC-66F8-4CC6-8A28-AF79349F3AB0}" destId="{AB3B5019-9E3E-489A-AE77-82552E3F9A41}" srcOrd="0" destOrd="0" parTransId="{1573C5F1-98B2-4985-B22C-1D7C94CD15FC}" sibTransId="{36DB76B8-63F5-4622-BB8D-14EE6373052F}"/>
    <dgm:cxn modelId="{13DF0B4D-A701-4B7B-AEE5-5473E1C71671}" type="presParOf" srcId="{E6B0578B-90A3-4C2E-B6E3-ECC4BB94D88F}" destId="{71018426-C747-43E2-838B-92450A7E8339}" srcOrd="0" destOrd="0" presId="urn:microsoft.com/office/officeart/2008/layout/BendingPictureCaption"/>
    <dgm:cxn modelId="{D89EDB29-78CF-497A-AB01-ACA24F803512}" type="presParOf" srcId="{71018426-C747-43E2-838B-92450A7E8339}" destId="{620A0860-1DB6-4AB2-9C26-4316FF265639}" srcOrd="0" destOrd="0" presId="urn:microsoft.com/office/officeart/2008/layout/BendingPictureCaption"/>
    <dgm:cxn modelId="{39AFF995-DCF8-4BAD-808D-0E5F92C926DB}" type="presParOf" srcId="{71018426-C747-43E2-838B-92450A7E8339}" destId="{70995E2F-ABB9-4A77-9B43-6D19D31398D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5B11F-E62B-4E3E-956F-50CB6311A25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DFBE262E-D284-4E9D-9DEF-7182559CB1CA}">
      <dgm:prSet phldrT="[Text]" custT="1"/>
      <dgm:spPr/>
      <dgm:t>
        <a:bodyPr/>
        <a:lstStyle/>
        <a:p>
          <a:r>
            <a:rPr lang="el-GR" sz="2800" dirty="0">
              <a:solidFill>
                <a:schemeClr val="tx1"/>
              </a:solidFill>
            </a:rPr>
            <a:t>Χρυσά στάχυα</a:t>
          </a:r>
          <a:endParaRPr lang="en-US" sz="2800" dirty="0">
            <a:solidFill>
              <a:schemeClr val="tx1"/>
            </a:solidFill>
          </a:endParaRPr>
        </a:p>
      </dgm:t>
    </dgm:pt>
    <dgm:pt modelId="{17F318FF-0A4E-44F8-8307-AF5CC8592F0C}" type="parTrans" cxnId="{87945EB4-C600-45AA-8CA6-98362A26F13F}">
      <dgm:prSet/>
      <dgm:spPr/>
      <dgm:t>
        <a:bodyPr/>
        <a:lstStyle/>
        <a:p>
          <a:endParaRPr lang="en-US"/>
        </a:p>
      </dgm:t>
    </dgm:pt>
    <dgm:pt modelId="{6EE7AF4D-F444-42DF-864F-E58FE5F252FE}" type="sibTrans" cxnId="{87945EB4-C600-45AA-8CA6-98362A26F13F}">
      <dgm:prSet/>
      <dgm:spPr>
        <a:blipFill>
          <a:blip xmlns:r="http://schemas.openxmlformats.org/officeDocument/2006/relationships" r:embed="rId1"/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FED28D46-263D-45A8-9F18-63C8FF460ADD}" type="pres">
      <dgm:prSet presAssocID="{34D5B11F-E62B-4E3E-956F-50CB6311A255}" presName="Name0" presStyleCnt="0">
        <dgm:presLayoutVars>
          <dgm:dir/>
        </dgm:presLayoutVars>
      </dgm:prSet>
      <dgm:spPr/>
    </dgm:pt>
    <dgm:pt modelId="{AE237FAD-9523-4CEC-9B23-EEDBC38FFF65}" type="pres">
      <dgm:prSet presAssocID="{6EE7AF4D-F444-42DF-864F-E58FE5F252FE}" presName="picture_1" presStyleLbl="bgImgPlace1" presStyleIdx="0" presStyleCnt="1" custScaleX="179649"/>
      <dgm:spPr/>
    </dgm:pt>
    <dgm:pt modelId="{92D1F550-F2D8-4ABC-BDD0-8A59441BAB83}" type="pres">
      <dgm:prSet presAssocID="{DFBE262E-D284-4E9D-9DEF-7182559CB1CA}" presName="text_1" presStyleLbl="node1" presStyleIdx="0" presStyleCnt="0" custScaleX="133236" custScaleY="44391" custLinFactNeighborX="5155" custLinFactNeighborY="22838">
        <dgm:presLayoutVars>
          <dgm:bulletEnabled val="1"/>
        </dgm:presLayoutVars>
      </dgm:prSet>
      <dgm:spPr/>
    </dgm:pt>
    <dgm:pt modelId="{5A511E4E-CA05-40E6-8EB3-DB50AB919C96}" type="pres">
      <dgm:prSet presAssocID="{34D5B11F-E62B-4E3E-956F-50CB6311A255}" presName="maxNode" presStyleCnt="0"/>
      <dgm:spPr/>
    </dgm:pt>
    <dgm:pt modelId="{F733F2FC-02A9-43E0-AF3A-678C33B3C3AC}" type="pres">
      <dgm:prSet presAssocID="{34D5B11F-E62B-4E3E-956F-50CB6311A255}" presName="Name33" presStyleCnt="0"/>
      <dgm:spPr/>
    </dgm:pt>
  </dgm:ptLst>
  <dgm:cxnLst>
    <dgm:cxn modelId="{403C060C-D441-4A10-90A9-44E53926E250}" type="presOf" srcId="{34D5B11F-E62B-4E3E-956F-50CB6311A255}" destId="{FED28D46-263D-45A8-9F18-63C8FF460ADD}" srcOrd="0" destOrd="0" presId="urn:microsoft.com/office/officeart/2008/layout/AccentedPicture"/>
    <dgm:cxn modelId="{645F8F1D-19A8-480C-BAE6-290A07750E93}" type="presOf" srcId="{DFBE262E-D284-4E9D-9DEF-7182559CB1CA}" destId="{92D1F550-F2D8-4ABC-BDD0-8A59441BAB83}" srcOrd="0" destOrd="0" presId="urn:microsoft.com/office/officeart/2008/layout/AccentedPicture"/>
    <dgm:cxn modelId="{87945EB4-C600-45AA-8CA6-98362A26F13F}" srcId="{34D5B11F-E62B-4E3E-956F-50CB6311A255}" destId="{DFBE262E-D284-4E9D-9DEF-7182559CB1CA}" srcOrd="0" destOrd="0" parTransId="{17F318FF-0A4E-44F8-8307-AF5CC8592F0C}" sibTransId="{6EE7AF4D-F444-42DF-864F-E58FE5F252FE}"/>
    <dgm:cxn modelId="{50BEBFF7-CAA0-4C35-83F7-4995FFF0A707}" type="presOf" srcId="{6EE7AF4D-F444-42DF-864F-E58FE5F252FE}" destId="{AE237FAD-9523-4CEC-9B23-EEDBC38FFF65}" srcOrd="0" destOrd="0" presId="urn:microsoft.com/office/officeart/2008/layout/AccentedPicture"/>
    <dgm:cxn modelId="{56371EFF-D987-468C-BB3E-07C5AAAAF5F2}" type="presParOf" srcId="{FED28D46-263D-45A8-9F18-63C8FF460ADD}" destId="{AE237FAD-9523-4CEC-9B23-EEDBC38FFF65}" srcOrd="0" destOrd="0" presId="urn:microsoft.com/office/officeart/2008/layout/AccentedPicture"/>
    <dgm:cxn modelId="{17BB0699-8FBF-4ED0-92C3-91807DB27B75}" type="presParOf" srcId="{FED28D46-263D-45A8-9F18-63C8FF460ADD}" destId="{92D1F550-F2D8-4ABC-BDD0-8A59441BAB83}" srcOrd="1" destOrd="0" presId="urn:microsoft.com/office/officeart/2008/layout/AccentedPicture"/>
    <dgm:cxn modelId="{700CB8B8-B0B8-4E31-AD3F-D95C5F164228}" type="presParOf" srcId="{FED28D46-263D-45A8-9F18-63C8FF460ADD}" destId="{5A511E4E-CA05-40E6-8EB3-DB50AB919C96}" srcOrd="2" destOrd="0" presId="urn:microsoft.com/office/officeart/2008/layout/AccentedPicture"/>
    <dgm:cxn modelId="{DAEE0BAF-65E4-42D8-A29D-3D43889CCF01}" type="presParOf" srcId="{5A511E4E-CA05-40E6-8EB3-DB50AB919C96}" destId="{F733F2FC-02A9-43E0-AF3A-678C33B3C3A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856E5-A7E5-45B4-AEB6-0D313A0C863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B1ED9D7-EE2B-46BD-8DD3-77490615A4E7}">
      <dgm:prSet phldrT="[Text]"/>
      <dgm:spPr/>
      <dgm:t>
        <a:bodyPr/>
        <a:lstStyle/>
        <a:p>
          <a:r>
            <a:rPr lang="el-GR" b="1" dirty="0">
              <a:solidFill>
                <a:schemeClr val="accent6">
                  <a:lumMod val="40000"/>
                  <a:lumOff val="60000"/>
                </a:schemeClr>
              </a:solidFill>
            </a:rPr>
            <a:t>κυκλάμινο</a:t>
          </a:r>
          <a:endParaRPr lang="en-US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D9DBEB51-42F6-42FD-A376-73127DC006FA}" type="parTrans" cxnId="{3CEA3052-F110-42D2-8449-DB7EBC89F223}">
      <dgm:prSet/>
      <dgm:spPr/>
      <dgm:t>
        <a:bodyPr/>
        <a:lstStyle/>
        <a:p>
          <a:endParaRPr lang="en-US"/>
        </a:p>
      </dgm:t>
    </dgm:pt>
    <dgm:pt modelId="{413508BE-586E-4864-A092-46E5DE1DA76E}" type="sibTrans" cxnId="{3CEA3052-F110-42D2-8449-DB7EBC89F223}">
      <dgm:prSet/>
      <dgm:spPr>
        <a:blipFill>
          <a:blip xmlns:r="http://schemas.openxmlformats.org/officeDocument/2006/relationships" r:embed="rId1"/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554CA3B3-E022-4DA0-AA0C-E867F9A40ECC}" type="pres">
      <dgm:prSet presAssocID="{C50856E5-A7E5-45B4-AEB6-0D313A0C8633}" presName="Name0" presStyleCnt="0">
        <dgm:presLayoutVars>
          <dgm:dir/>
        </dgm:presLayoutVars>
      </dgm:prSet>
      <dgm:spPr/>
    </dgm:pt>
    <dgm:pt modelId="{F14BC252-C883-4938-BD37-519233E4CDD0}" type="pres">
      <dgm:prSet presAssocID="{413508BE-586E-4864-A092-46E5DE1DA76E}" presName="picture_1" presStyleLbl="bgImgPlace1" presStyleIdx="0" presStyleCnt="1" custScaleX="170068"/>
      <dgm:spPr/>
    </dgm:pt>
    <dgm:pt modelId="{F8517E18-4712-466A-8781-4C6894923B15}" type="pres">
      <dgm:prSet presAssocID="{7B1ED9D7-EE2B-46BD-8DD3-77490615A4E7}" presName="text_1" presStyleLbl="node1" presStyleIdx="0" presStyleCnt="0" custScaleY="36636" custLinFactNeighborX="8460" custLinFactNeighborY="16220">
        <dgm:presLayoutVars>
          <dgm:bulletEnabled val="1"/>
        </dgm:presLayoutVars>
      </dgm:prSet>
      <dgm:spPr/>
    </dgm:pt>
    <dgm:pt modelId="{12C9ABD2-FE7D-4513-A242-FB2A9A5227AA}" type="pres">
      <dgm:prSet presAssocID="{C50856E5-A7E5-45B4-AEB6-0D313A0C8633}" presName="maxNode" presStyleCnt="0"/>
      <dgm:spPr/>
    </dgm:pt>
    <dgm:pt modelId="{3E440C7C-6D1C-40E9-B395-FC9C18699EA5}" type="pres">
      <dgm:prSet presAssocID="{C50856E5-A7E5-45B4-AEB6-0D313A0C8633}" presName="Name33" presStyleCnt="0"/>
      <dgm:spPr/>
    </dgm:pt>
  </dgm:ptLst>
  <dgm:cxnLst>
    <dgm:cxn modelId="{B9386C4B-D3A5-45D1-A3D3-C91636BEF664}" type="presOf" srcId="{7B1ED9D7-EE2B-46BD-8DD3-77490615A4E7}" destId="{F8517E18-4712-466A-8781-4C6894923B15}" srcOrd="0" destOrd="0" presId="urn:microsoft.com/office/officeart/2008/layout/AccentedPicture"/>
    <dgm:cxn modelId="{E63ECA4F-1556-482F-93B8-8D07E8888099}" type="presOf" srcId="{C50856E5-A7E5-45B4-AEB6-0D313A0C8633}" destId="{554CA3B3-E022-4DA0-AA0C-E867F9A40ECC}" srcOrd="0" destOrd="0" presId="urn:microsoft.com/office/officeart/2008/layout/AccentedPicture"/>
    <dgm:cxn modelId="{3CEA3052-F110-42D2-8449-DB7EBC89F223}" srcId="{C50856E5-A7E5-45B4-AEB6-0D313A0C8633}" destId="{7B1ED9D7-EE2B-46BD-8DD3-77490615A4E7}" srcOrd="0" destOrd="0" parTransId="{D9DBEB51-42F6-42FD-A376-73127DC006FA}" sibTransId="{413508BE-586E-4864-A092-46E5DE1DA76E}"/>
    <dgm:cxn modelId="{D3AC169A-FBBD-41B5-8028-5C7A1EC6A881}" type="presOf" srcId="{413508BE-586E-4864-A092-46E5DE1DA76E}" destId="{F14BC252-C883-4938-BD37-519233E4CDD0}" srcOrd="0" destOrd="0" presId="urn:microsoft.com/office/officeart/2008/layout/AccentedPicture"/>
    <dgm:cxn modelId="{29E8F74D-62BC-4E2F-ABC2-8B365645438F}" type="presParOf" srcId="{554CA3B3-E022-4DA0-AA0C-E867F9A40ECC}" destId="{F14BC252-C883-4938-BD37-519233E4CDD0}" srcOrd="0" destOrd="0" presId="urn:microsoft.com/office/officeart/2008/layout/AccentedPicture"/>
    <dgm:cxn modelId="{F9FF2C07-988D-4756-8BFD-492E8727F211}" type="presParOf" srcId="{554CA3B3-E022-4DA0-AA0C-E867F9A40ECC}" destId="{F8517E18-4712-466A-8781-4C6894923B15}" srcOrd="1" destOrd="0" presId="urn:microsoft.com/office/officeart/2008/layout/AccentedPicture"/>
    <dgm:cxn modelId="{3035891D-1DFF-454B-B8E1-3B3F4013A9B4}" type="presParOf" srcId="{554CA3B3-E022-4DA0-AA0C-E867F9A40ECC}" destId="{12C9ABD2-FE7D-4513-A242-FB2A9A5227AA}" srcOrd="2" destOrd="0" presId="urn:microsoft.com/office/officeart/2008/layout/AccentedPicture"/>
    <dgm:cxn modelId="{25E48544-E325-483C-B362-DE02444DABD8}" type="presParOf" srcId="{12C9ABD2-FE7D-4513-A242-FB2A9A5227AA}" destId="{3E440C7C-6D1C-40E9-B395-FC9C18699EA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0860-1DB6-4AB2-9C26-4316FF265639}">
      <dsp:nvSpPr>
        <dsp:cNvPr id="0" name=""/>
        <dsp:cNvSpPr/>
      </dsp:nvSpPr>
      <dsp:spPr>
        <a:xfrm>
          <a:off x="169245" y="1314"/>
          <a:ext cx="3926804" cy="272196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95E2F-ABB9-4A77-9B43-6D19D31398D6}">
      <dsp:nvSpPr>
        <dsp:cNvPr id="0" name=""/>
        <dsp:cNvSpPr/>
      </dsp:nvSpPr>
      <dsp:spPr>
        <a:xfrm>
          <a:off x="1134229" y="2151667"/>
          <a:ext cx="2888280" cy="694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l-GR" sz="3900" kern="1200" dirty="0"/>
            <a:t>γιασεμί</a:t>
          </a:r>
          <a:endParaRPr lang="en-US" sz="3900" kern="1200" dirty="0"/>
        </a:p>
      </dsp:txBody>
      <dsp:txXfrm>
        <a:off x="1134229" y="2151667"/>
        <a:ext cx="2888280" cy="694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37FAD-9523-4CEC-9B23-EEDBC38FFF65}">
      <dsp:nvSpPr>
        <dsp:cNvPr id="0" name=""/>
        <dsp:cNvSpPr/>
      </dsp:nvSpPr>
      <dsp:spPr>
        <a:xfrm>
          <a:off x="3" y="0"/>
          <a:ext cx="4265286" cy="3028359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1F550-F2D8-4ABC-BDD0-8A59441BAB83}">
      <dsp:nvSpPr>
        <dsp:cNvPr id="0" name=""/>
        <dsp:cNvSpPr/>
      </dsp:nvSpPr>
      <dsp:spPr>
        <a:xfrm>
          <a:off x="830937" y="2131525"/>
          <a:ext cx="2435766" cy="8065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chemeClr val="tx1"/>
              </a:solidFill>
            </a:rPr>
            <a:t>Χρυσά στάχυα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30937" y="2131525"/>
        <a:ext cx="2435766" cy="806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BC252-C883-4938-BD37-519233E4CDD0}">
      <dsp:nvSpPr>
        <dsp:cNvPr id="0" name=""/>
        <dsp:cNvSpPr/>
      </dsp:nvSpPr>
      <dsp:spPr>
        <a:xfrm>
          <a:off x="0" y="0"/>
          <a:ext cx="4265295" cy="3198972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17E18-4712-466A-8781-4C6894923B15}">
      <dsp:nvSpPr>
        <dsp:cNvPr id="0" name=""/>
        <dsp:cNvSpPr/>
      </dsp:nvSpPr>
      <dsp:spPr>
        <a:xfrm>
          <a:off x="1142345" y="2199011"/>
          <a:ext cx="1931155" cy="7031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κυκλάμινο</a:t>
          </a:r>
          <a:endParaRPr lang="en-US" sz="31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142345" y="2199011"/>
        <a:ext cx="1931155" cy="70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2E15-D037-4538-9C6B-66A0A97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C532A-7D3F-4874-852D-9963E5E19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FF52-25AC-4512-8F84-7243CAC1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28E2F-4B1E-4109-AD98-ABF31CEB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2A625-485F-472F-BF71-3E892BD2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5A9C-0A51-44F8-A86E-40F1198C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161DE-DCC2-48C8-A9B3-4B46EB01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821ED-94F2-4D18-BA67-79E595B3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2A8D-5085-40D7-8072-77F6EC4E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5C16-AE21-40AD-BEF1-15157DE0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8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96245-7505-4AC2-B84A-59C89C7AF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0123C-F996-494B-BAA1-0D1E6FA83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9DC4-87B3-4E11-AECB-53B864AA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267C0-69C4-4516-A6DD-3D6C1C38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AB7AE-B6EA-4783-8092-F079C1CD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3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FD0C-A752-4C6F-89B8-FC29DF66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EE7E6-DBC1-40C0-A707-EA21EE5BB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034FC-684D-48CA-B106-B9B060C5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667F1-414E-4F97-A3DB-AEBA151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C8AD9-9299-4E48-AC45-2DB767B1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C06C-9E5E-47DF-9E37-FF9E476D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A5035-A451-4155-9B5B-126A811F0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90919-5878-42F6-8667-32401318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1993-C108-48AE-8070-138C88BF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9EB1-EA36-4A5D-9337-C530B7B5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1A5F-1989-402D-84C7-F2AD4381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8FB4B-A89B-4AC1-8203-10C850D28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ECD34-D8C2-43AC-A42B-284379563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D21F9-1C54-4316-A887-2E7F4279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B5040-D6B3-48A7-8F26-52E396B5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2CE89-6C02-415F-B79E-5D601D42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9965-587B-4A0E-B0DD-8E83CE2C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D9C18-C67C-4E7D-A885-E351A519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31D25-A6B6-43CD-BAAC-D18F69E3B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B013F-E355-43F0-8CF5-2F467B37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1AC00-2A5B-498A-9913-137DF69C1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33E4E-A726-4EF4-AC9D-5D5BC60B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D3CFB-CDCB-42F3-AF30-3A8C7390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8543F-5065-4277-B2AA-B2EAFEC3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6AFE-AEC4-4122-9DE9-F24AF9E4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87F1F-4B89-4CC7-B419-FC733677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3ECCC-EB2E-4E50-AA4E-6500A8AC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433DD-C989-419A-950A-0A3E52BF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293E4-4A29-49C4-B2B2-B7C7D8E4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83C01-D331-4DB7-A9B7-E8C1042D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7707-15C1-43CB-B38D-5B176AB7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3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058F-A090-4231-83C6-A7C501FC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0522-0BE5-47B7-9155-AB2E84C5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9C0CF-D1D3-4273-BE6B-B527ED614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0874F-53EA-4C57-B584-9842E0BA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DF309-EB58-41E5-A584-17961E3B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FE624-333D-4AD3-90DC-98A3E9A7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C146-8E8D-423F-80E4-224420F8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65835-23F7-42DC-B286-30CA21045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FBB73-34BA-4F91-B720-E117119B5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B6116-87A3-4E4F-A530-B0408AA5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B0A8C-1B1C-4612-A19F-5C8B1C3A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F125A-50AA-418F-BE74-4BDD2170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98564-D614-4F20-823A-D0287A57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3AE11-ACBC-4355-B318-E3977EB6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6643E-6647-4EE8-AB1E-CD01D0FC7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61DD-58B2-4B07-9AF2-4DB1615F4D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48FC-6CB4-4936-9B6B-CAC7264AB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C204-F880-4762-BDC6-8C94913B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3487-FC9D-40B3-B3D0-BFA451C3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F952C3-9540-4342-8037-9F83B04EA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60" y="1468438"/>
            <a:ext cx="9144000" cy="28940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b="1" dirty="0"/>
              <a:t>1 Φεβρουαρίου 2021</a:t>
            </a:r>
          </a:p>
          <a:p>
            <a:r>
              <a:rPr lang="el-GR" b="1" dirty="0"/>
              <a:t>Ελληνικά </a:t>
            </a:r>
          </a:p>
          <a:p>
            <a:r>
              <a:rPr lang="el-GR" b="1" dirty="0"/>
              <a:t>Βιβλίο Μαθητή σελ.25</a:t>
            </a:r>
          </a:p>
          <a:p>
            <a:r>
              <a:rPr lang="el-GR" b="1" dirty="0"/>
              <a:t>Ποίημα </a:t>
            </a:r>
            <a:r>
              <a:rPr lang="el-GR" b="1" u="sng" dirty="0"/>
              <a:t>«Κάτω </a:t>
            </a:r>
            <a:r>
              <a:rPr lang="el-GR" b="1" u="sng" dirty="0" err="1"/>
              <a:t>απ΄το</a:t>
            </a:r>
            <a:r>
              <a:rPr lang="el-GR" b="1" u="sng" dirty="0"/>
              <a:t> χιόνι»</a:t>
            </a:r>
            <a:endParaRPr lang="en-US" b="1" u="sng" dirty="0"/>
          </a:p>
          <a:p>
            <a:r>
              <a:rPr lang="el-GR" b="1" u="sng" dirty="0"/>
              <a:t>Η παρουσίαση είναι χωρίς ήχο</a:t>
            </a:r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2006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B72D8D-ACE6-4733-92FC-FCA4AFEB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48" y="409576"/>
            <a:ext cx="6793278" cy="5943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670679F-B4C5-4B44-A4D2-5D697E018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0"/>
          <a:stretch/>
        </p:blipFill>
        <p:spPr bwMode="auto">
          <a:xfrm>
            <a:off x="1771650" y="-243297"/>
            <a:ext cx="2371725" cy="34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5470F7-5101-4AD3-A47B-417FD61D392B}"/>
              </a:ext>
            </a:extLst>
          </p:cNvPr>
          <p:cNvSpPr txBox="1"/>
          <p:nvPr/>
        </p:nvSpPr>
        <p:spPr>
          <a:xfrm>
            <a:off x="345410" y="3918991"/>
            <a:ext cx="3721765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/>
              <a:t>Υπογράμμισε τους στίχους στους οποίους χρησιμοποιείς την ακοή σου.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489812-4691-4DFA-8BB0-5DCEB8423211}"/>
              </a:ext>
            </a:extLst>
          </p:cNvPr>
          <p:cNvCxnSpPr>
            <a:cxnSpLocks/>
          </p:cNvCxnSpPr>
          <p:nvPr/>
        </p:nvCxnSpPr>
        <p:spPr>
          <a:xfrm>
            <a:off x="4752975" y="4391025"/>
            <a:ext cx="1819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CEFD3C-7E4F-4743-AD62-E152DDF958AB}"/>
              </a:ext>
            </a:extLst>
          </p:cNvPr>
          <p:cNvCxnSpPr>
            <a:cxnSpLocks/>
          </p:cNvCxnSpPr>
          <p:nvPr/>
        </p:nvCxnSpPr>
        <p:spPr>
          <a:xfrm>
            <a:off x="4852987" y="5505450"/>
            <a:ext cx="1819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4CE36-8E2A-4BD3-8270-3E7853E7B3C6}"/>
              </a:ext>
            </a:extLst>
          </p:cNvPr>
          <p:cNvCxnSpPr>
            <a:cxnSpLocks/>
          </p:cNvCxnSpPr>
          <p:nvPr/>
        </p:nvCxnSpPr>
        <p:spPr>
          <a:xfrm>
            <a:off x="4776786" y="4667250"/>
            <a:ext cx="1819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E8D916-D256-47C3-9CBB-5E4F9DEA70E7}"/>
              </a:ext>
            </a:extLst>
          </p:cNvPr>
          <p:cNvCxnSpPr>
            <a:cxnSpLocks/>
          </p:cNvCxnSpPr>
          <p:nvPr/>
        </p:nvCxnSpPr>
        <p:spPr>
          <a:xfrm>
            <a:off x="4852987" y="5734873"/>
            <a:ext cx="2024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3D7FE-7671-49D6-88AA-1122EF9D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48" y="409576"/>
            <a:ext cx="6793278" cy="59436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E3068C1-3233-4F05-939B-167E903D1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0"/>
          <a:stretch/>
        </p:blipFill>
        <p:spPr bwMode="auto">
          <a:xfrm>
            <a:off x="876299" y="409576"/>
            <a:ext cx="2124076" cy="36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C05574-A89C-4EB6-98F7-1CA128445D19}"/>
              </a:ext>
            </a:extLst>
          </p:cNvPr>
          <p:cNvSpPr txBox="1"/>
          <p:nvPr/>
        </p:nvSpPr>
        <p:spPr>
          <a:xfrm>
            <a:off x="297785" y="4598850"/>
            <a:ext cx="3721765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Βλέπω τη φύση (δέντρα, έδαφος, βράχια, βουνά) να έχει σκεπαστεί με το χιόνι, που μοιάζει σαν ένα σεντόνι κάτασπρο. Ακόμα μπορώ να δω ρόδα, κεράσια, στάχυα και κυκλάμινα.</a:t>
            </a:r>
          </a:p>
        </p:txBody>
      </p:sp>
    </p:spTree>
    <p:extLst>
      <p:ext uri="{BB962C8B-B14F-4D97-AF65-F5344CB8AC3E}">
        <p14:creationId xmlns:p14="http://schemas.microsoft.com/office/powerpoint/2010/main" val="2042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BF401-BBC8-495E-AAD0-D9A4EEF2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48" y="409576"/>
            <a:ext cx="6793278" cy="59436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7E0A3C5-B2CD-4918-8A29-C83A6AB89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0"/>
          <a:stretch/>
        </p:blipFill>
        <p:spPr bwMode="auto">
          <a:xfrm>
            <a:off x="2000250" y="628649"/>
            <a:ext cx="20383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3B068-59CC-48BC-8840-14BACA1C87BD}"/>
              </a:ext>
            </a:extLst>
          </p:cNvPr>
          <p:cNvSpPr txBox="1"/>
          <p:nvPr/>
        </p:nvSpPr>
        <p:spPr>
          <a:xfrm>
            <a:off x="297785" y="4598850"/>
            <a:ext cx="2978815" cy="37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Μπορώ να αγγίξω το χιόνι.</a:t>
            </a:r>
          </a:p>
        </p:txBody>
      </p:sp>
    </p:spTree>
    <p:extLst>
      <p:ext uri="{BB962C8B-B14F-4D97-AF65-F5344CB8AC3E}">
        <p14:creationId xmlns:p14="http://schemas.microsoft.com/office/powerpoint/2010/main" val="6332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51D36BE-1EF1-4662-A71B-17E0CDA84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83920" y="664210"/>
            <a:ext cx="3032728" cy="47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8E68EA-520F-41C2-BDFE-FCFB850F07E5}"/>
              </a:ext>
            </a:extLst>
          </p:cNvPr>
          <p:cNvSpPr/>
          <p:nvPr/>
        </p:nvSpPr>
        <p:spPr>
          <a:xfrm>
            <a:off x="3205593" y="1895474"/>
            <a:ext cx="2424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E293D-0877-476D-9785-D42C74EFAC49}"/>
              </a:ext>
            </a:extLst>
          </p:cNvPr>
          <p:cNvSpPr txBox="1"/>
          <p:nvPr/>
        </p:nvSpPr>
        <p:spPr>
          <a:xfrm>
            <a:off x="4676775" y="419100"/>
            <a:ext cx="71650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/>
              <a:t>Πάρε το τετράδιό σου (αυτό που δώσαμε πριν τα Χριστούγεννα).</a:t>
            </a:r>
          </a:p>
          <a:p>
            <a:r>
              <a:rPr lang="el-GR" sz="2000" b="1" dirty="0"/>
              <a:t>Βάλε ημερομηνία και την επικεφαλίδα του ποιήματος. </a:t>
            </a:r>
          </a:p>
          <a:p>
            <a:r>
              <a:rPr lang="el-GR" sz="2000" b="1" dirty="0"/>
              <a:t>Απάντησε την ερώτηση 1 και 2.</a:t>
            </a:r>
          </a:p>
          <a:p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7E535-28B7-4649-8C3C-40FB5C561B78}"/>
              </a:ext>
            </a:extLst>
          </p:cNvPr>
          <p:cNvSpPr/>
          <p:nvPr/>
        </p:nvSpPr>
        <p:spPr>
          <a:xfrm>
            <a:off x="895160" y="419100"/>
            <a:ext cx="904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endParaRPr lang="en-US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42CCD0D-6664-490A-8002-980CBEFC5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11420"/>
          <a:stretch/>
        </p:blipFill>
        <p:spPr bwMode="auto">
          <a:xfrm>
            <a:off x="8553260" y="3352799"/>
            <a:ext cx="245097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6EBAD-EE09-400C-BC5A-C5649E58D57D}"/>
              </a:ext>
            </a:extLst>
          </p:cNvPr>
          <p:cNvSpPr txBox="1"/>
          <p:nvPr/>
        </p:nvSpPr>
        <p:spPr>
          <a:xfrm>
            <a:off x="6838949" y="3679686"/>
            <a:ext cx="1933575" cy="863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17BD8-FB02-4392-8E3D-51641748C9AA}"/>
              </a:ext>
            </a:extLst>
          </p:cNvPr>
          <p:cNvSpPr txBox="1"/>
          <p:nvPr/>
        </p:nvSpPr>
        <p:spPr>
          <a:xfrm>
            <a:off x="6762560" y="5347157"/>
            <a:ext cx="1933575" cy="863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12FD2EF-73AC-4251-91A6-9CFDA2BC871F}"/>
              </a:ext>
            </a:extLst>
          </p:cNvPr>
          <p:cNvSpPr/>
          <p:nvPr/>
        </p:nvSpPr>
        <p:spPr>
          <a:xfrm>
            <a:off x="8515350" y="2634827"/>
            <a:ext cx="2792730" cy="2095500"/>
          </a:xfrm>
          <a:prstGeom prst="wedgeRectCallout">
            <a:avLst>
              <a:gd name="adj1" fmla="val -2416"/>
              <a:gd name="adj2" fmla="val 6022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Τι συμβαίνει (στη φύση) στις τρεις πρώτες στροφές του ποιήματος και τι στην τέταρτη στροφή;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6F353-0E7A-4E60-913F-023FD07B63F6}"/>
              </a:ext>
            </a:extLst>
          </p:cNvPr>
          <p:cNvSpPr/>
          <p:nvPr/>
        </p:nvSpPr>
        <p:spPr>
          <a:xfrm>
            <a:off x="7918132" y="2003196"/>
            <a:ext cx="9048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endParaRPr lang="en-US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9093951-88C1-437E-B790-999DC46BB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2"/>
          <a:stretch/>
        </p:blipFill>
        <p:spPr bwMode="auto">
          <a:xfrm>
            <a:off x="5824382" y="2359369"/>
            <a:ext cx="2450972" cy="3851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φάνεια3">
            <a:extLst>
              <a:ext uri="{FF2B5EF4-FFF2-40B4-BE49-F238E27FC236}">
                <a16:creationId xmlns:a16="http://schemas.microsoft.com/office/drawing/2014/main" id="{D7F86CB2-8D77-4A03-94BF-0FCE34EA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4512"/>
            <a:ext cx="6724650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4FA64-981C-48FE-AA2C-ABF321458B3B}"/>
              </a:ext>
            </a:extLst>
          </p:cNvPr>
          <p:cNvSpPr txBox="1"/>
          <p:nvPr/>
        </p:nvSpPr>
        <p:spPr>
          <a:xfrm>
            <a:off x="1219199" y="742949"/>
            <a:ext cx="528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Διαβάστε δυνατά 1 φορά το ποίημα στη σελίδα 25. 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C8DC4-6CCA-42C7-89C1-0CC2AE39FF8A}"/>
              </a:ext>
            </a:extLst>
          </p:cNvPr>
          <p:cNvSpPr txBox="1"/>
          <p:nvPr/>
        </p:nvSpPr>
        <p:spPr>
          <a:xfrm>
            <a:off x="8382000" y="2019300"/>
            <a:ext cx="3190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Κύκλωσε το όνομα του ποιητή.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770E2-FC9E-4FB7-A651-2AF95A0B6BA1}"/>
              </a:ext>
            </a:extLst>
          </p:cNvPr>
          <p:cNvSpPr txBox="1"/>
          <p:nvPr/>
        </p:nvSpPr>
        <p:spPr>
          <a:xfrm>
            <a:off x="8382000" y="1144547"/>
            <a:ext cx="3190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Υπογράμμισε άγνωστες λέξεις.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19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7AEC1-5FCD-4BD2-A340-E08B82195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4" y="441960"/>
            <a:ext cx="6880604" cy="59740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2CE42B8-E882-452C-841A-C9ED658756CB}"/>
              </a:ext>
            </a:extLst>
          </p:cNvPr>
          <p:cNvSpPr/>
          <p:nvPr/>
        </p:nvSpPr>
        <p:spPr>
          <a:xfrm>
            <a:off x="2357120" y="1847850"/>
            <a:ext cx="54864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0E9128-9396-47D3-8587-B3A97CFEA682}"/>
              </a:ext>
            </a:extLst>
          </p:cNvPr>
          <p:cNvSpPr/>
          <p:nvPr/>
        </p:nvSpPr>
        <p:spPr>
          <a:xfrm>
            <a:off x="3138169" y="3195319"/>
            <a:ext cx="738505" cy="300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2A84D7-2492-4E2F-844D-ED6DF7BE5591}"/>
              </a:ext>
            </a:extLst>
          </p:cNvPr>
          <p:cNvSpPr/>
          <p:nvPr/>
        </p:nvSpPr>
        <p:spPr>
          <a:xfrm>
            <a:off x="2235200" y="3719830"/>
            <a:ext cx="54864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7BBC44-D8F4-479B-9805-9EA999975EB1}"/>
              </a:ext>
            </a:extLst>
          </p:cNvPr>
          <p:cNvSpPr/>
          <p:nvPr/>
        </p:nvSpPr>
        <p:spPr>
          <a:xfrm>
            <a:off x="2958781" y="2728595"/>
            <a:ext cx="738504" cy="300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DA138-AF92-49FC-A116-6FCF60647406}"/>
              </a:ext>
            </a:extLst>
          </p:cNvPr>
          <p:cNvSpPr txBox="1"/>
          <p:nvPr/>
        </p:nvSpPr>
        <p:spPr>
          <a:xfrm>
            <a:off x="8234405" y="141093"/>
            <a:ext cx="3276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Ας εξηγήσουμε μερικές λέξεις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3A33B-2C25-4866-A1C6-18F517BBB02A}"/>
              </a:ext>
            </a:extLst>
          </p:cNvPr>
          <p:cNvSpPr txBox="1"/>
          <p:nvPr/>
        </p:nvSpPr>
        <p:spPr>
          <a:xfrm>
            <a:off x="7439025" y="752475"/>
            <a:ext cx="4552949" cy="2227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κάτωθε</a:t>
            </a:r>
            <a:r>
              <a:rPr lang="el-GR" b="1" dirty="0">
                <a:latin typeface="Comic Sans MS" panose="030F0702030302020204" pitchFamily="66" charset="0"/>
              </a:rPr>
              <a:t>= κάτω από</a:t>
            </a:r>
          </a:p>
          <a:p>
            <a:pPr>
              <a:lnSpc>
                <a:spcPct val="200000"/>
              </a:lnSpc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σπαρτά</a:t>
            </a:r>
            <a:r>
              <a:rPr lang="el-GR" b="1" dirty="0">
                <a:latin typeface="Comic Sans MS" panose="030F0702030302020204" pitchFamily="66" charset="0"/>
              </a:rPr>
              <a:t>= αυτά που σπείραμε στο χώμα</a:t>
            </a:r>
          </a:p>
          <a:p>
            <a:pPr>
              <a:lnSpc>
                <a:spcPct val="200000"/>
              </a:lnSpc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σφαλιστά</a:t>
            </a:r>
            <a:r>
              <a:rPr lang="el-GR" b="1" dirty="0">
                <a:latin typeface="Comic Sans MS" panose="030F0702030302020204" pitchFamily="66" charset="0"/>
              </a:rPr>
              <a:t>=κλειστά </a:t>
            </a:r>
          </a:p>
          <a:p>
            <a:pPr>
              <a:lnSpc>
                <a:spcPct val="200000"/>
              </a:lnSpc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πλάση</a:t>
            </a:r>
            <a:r>
              <a:rPr lang="el-GR" b="1" dirty="0">
                <a:latin typeface="Comic Sans MS" panose="030F0702030302020204" pitchFamily="66" charset="0"/>
              </a:rPr>
              <a:t>= η φύση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B893A4-757D-42BB-8FA4-F5E663D9C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99" y="3094969"/>
            <a:ext cx="4143375" cy="2620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98654-F6B9-4851-8599-02404594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78" y="3094969"/>
            <a:ext cx="4265295" cy="2687136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D333938E-36D1-42BA-A5D6-2632AD985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258456"/>
              </p:ext>
            </p:extLst>
          </p:nvPr>
        </p:nvGraphicFramePr>
        <p:xfrm>
          <a:off x="7726676" y="3034914"/>
          <a:ext cx="4265295" cy="284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F1622497-89B9-499A-ADB1-16A0A1CDF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339937"/>
              </p:ext>
            </p:extLst>
          </p:nvPr>
        </p:nvGraphicFramePr>
        <p:xfrm>
          <a:off x="7810499" y="3058650"/>
          <a:ext cx="4265294" cy="302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FE49C2F6-E8BD-422D-9B0A-5D688A475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381509"/>
              </p:ext>
            </p:extLst>
          </p:nvPr>
        </p:nvGraphicFramePr>
        <p:xfrm>
          <a:off x="7764775" y="3029757"/>
          <a:ext cx="4265295" cy="319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4A9778B-8107-477B-AD45-9D6BA89B72C5}"/>
              </a:ext>
            </a:extLst>
          </p:cNvPr>
          <p:cNvSpPr/>
          <p:nvPr/>
        </p:nvSpPr>
        <p:spPr>
          <a:xfrm>
            <a:off x="2235200" y="2381250"/>
            <a:ext cx="548640" cy="25717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7778C8-F8AF-4368-9CAB-BFDF704BE54C}"/>
              </a:ext>
            </a:extLst>
          </p:cNvPr>
          <p:cNvSpPr/>
          <p:nvPr/>
        </p:nvSpPr>
        <p:spPr>
          <a:xfrm>
            <a:off x="2235200" y="4882516"/>
            <a:ext cx="441325" cy="2806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2279B-748D-479E-9E0F-C61851104946}"/>
              </a:ext>
            </a:extLst>
          </p:cNvPr>
          <p:cNvSpPr/>
          <p:nvPr/>
        </p:nvSpPr>
        <p:spPr>
          <a:xfrm>
            <a:off x="2722248" y="4836793"/>
            <a:ext cx="738503" cy="3619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B0BB04-4B79-4877-927D-2B81BF8C5283}"/>
              </a:ext>
            </a:extLst>
          </p:cNvPr>
          <p:cNvSpPr/>
          <p:nvPr/>
        </p:nvSpPr>
        <p:spPr>
          <a:xfrm>
            <a:off x="2595880" y="5120322"/>
            <a:ext cx="1033260" cy="30035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BF2E6B-B836-43CA-A20E-D030CA1A20DC}"/>
              </a:ext>
            </a:extLst>
          </p:cNvPr>
          <p:cNvSpPr/>
          <p:nvPr/>
        </p:nvSpPr>
        <p:spPr>
          <a:xfrm>
            <a:off x="2783840" y="5382255"/>
            <a:ext cx="807204" cy="30035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8EA85-43EC-407C-B2D9-C9FD94BB2288}"/>
              </a:ext>
            </a:extLst>
          </p:cNvPr>
          <p:cNvSpPr txBox="1"/>
          <p:nvPr/>
        </p:nvSpPr>
        <p:spPr>
          <a:xfrm>
            <a:off x="854694" y="799465"/>
            <a:ext cx="55488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Τώρα που εξηγήσαμε τις λέξεις διάβασε ακόμη μια φορά το ποίημα.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7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Graphic spid="21" grpId="0">
        <p:bldAsOne/>
      </p:bldGraphic>
      <p:bldGraphic spid="25" grpId="0">
        <p:bldAsOne/>
      </p:bldGraphic>
      <p:bldGraphic spid="27" grpId="0">
        <p:bldAsOne/>
      </p:bldGraphic>
      <p:bldP spid="2" grpId="0" animBg="1"/>
      <p:bldP spid="15" grpId="0" animBg="1"/>
      <p:bldP spid="16" grpId="0" animBg="1"/>
      <p:bldP spid="17" grpId="0" animBg="1"/>
      <p:bldP spid="1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B5BB5-00B4-47F3-A230-B989468C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27" y="877682"/>
            <a:ext cx="6443324" cy="5637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72949-9695-4C63-9B03-652B241C35BE}"/>
              </a:ext>
            </a:extLst>
          </p:cNvPr>
          <p:cNvSpPr txBox="1"/>
          <p:nvPr/>
        </p:nvSpPr>
        <p:spPr>
          <a:xfrm>
            <a:off x="8382000" y="695324"/>
            <a:ext cx="33147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Πόσες στροφές έχει το ποίημα; </a:t>
            </a:r>
          </a:p>
          <a:p>
            <a:r>
              <a:rPr lang="el-GR" sz="2400" b="1" dirty="0"/>
              <a:t>Βάλε αριθμούς στις στροφές.</a:t>
            </a:r>
            <a:endParaRPr lang="en-US" sz="2400" b="1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95349C5-C5F9-4CEF-B82C-EB3E56A72E7A}"/>
              </a:ext>
            </a:extLst>
          </p:cNvPr>
          <p:cNvSpPr/>
          <p:nvPr/>
        </p:nvSpPr>
        <p:spPr>
          <a:xfrm rot="14285823">
            <a:off x="1402701" y="2008300"/>
            <a:ext cx="1195098" cy="9459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5CDB8F5-31DE-49B8-9FF2-88FF3B3B657F}"/>
              </a:ext>
            </a:extLst>
          </p:cNvPr>
          <p:cNvSpPr/>
          <p:nvPr/>
        </p:nvSpPr>
        <p:spPr>
          <a:xfrm rot="14285823">
            <a:off x="1386463" y="3061890"/>
            <a:ext cx="1226086" cy="89614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D1B3032-E2D7-49A8-A119-23DC062F78FB}"/>
              </a:ext>
            </a:extLst>
          </p:cNvPr>
          <p:cNvSpPr/>
          <p:nvPr/>
        </p:nvSpPr>
        <p:spPr>
          <a:xfrm rot="14285823">
            <a:off x="1391690" y="4084750"/>
            <a:ext cx="1195098" cy="9459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CACEF03B-F45A-498C-8AA0-8DF72BFF030D}"/>
              </a:ext>
            </a:extLst>
          </p:cNvPr>
          <p:cNvSpPr/>
          <p:nvPr/>
        </p:nvSpPr>
        <p:spPr>
          <a:xfrm rot="14285823">
            <a:off x="1316976" y="5132500"/>
            <a:ext cx="1195098" cy="9459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8623D-E9D6-407E-B0DF-38D7A81D6BE7}"/>
              </a:ext>
            </a:extLst>
          </p:cNvPr>
          <p:cNvSpPr/>
          <p:nvPr/>
        </p:nvSpPr>
        <p:spPr>
          <a:xfrm>
            <a:off x="1072803" y="2024390"/>
            <a:ext cx="4393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BE6B5-1C1D-4BFF-A9E7-2305B43978BC}"/>
              </a:ext>
            </a:extLst>
          </p:cNvPr>
          <p:cNvSpPr/>
          <p:nvPr/>
        </p:nvSpPr>
        <p:spPr>
          <a:xfrm>
            <a:off x="1072803" y="3053090"/>
            <a:ext cx="4393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750839-A681-403E-9220-F1D738FF4C80}"/>
              </a:ext>
            </a:extLst>
          </p:cNvPr>
          <p:cNvSpPr/>
          <p:nvPr/>
        </p:nvSpPr>
        <p:spPr>
          <a:xfrm>
            <a:off x="1052269" y="4139893"/>
            <a:ext cx="4393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E65987-6345-47EE-8E76-6BFFADE63FA3}"/>
              </a:ext>
            </a:extLst>
          </p:cNvPr>
          <p:cNvSpPr/>
          <p:nvPr/>
        </p:nvSpPr>
        <p:spPr>
          <a:xfrm>
            <a:off x="977555" y="5205710"/>
            <a:ext cx="4393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49EDFE-CE61-43E7-86B2-E795A81CF137}"/>
              </a:ext>
            </a:extLst>
          </p:cNvPr>
          <p:cNvSpPr txBox="1"/>
          <p:nvPr/>
        </p:nvSpPr>
        <p:spPr>
          <a:xfrm>
            <a:off x="8010525" y="2791480"/>
            <a:ext cx="33147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Πόσους στίχους έχει η κάθε στροφή;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B534D9-29BE-443D-860B-C71086C2FA08}"/>
              </a:ext>
            </a:extLst>
          </p:cNvPr>
          <p:cNvCxnSpPr/>
          <p:nvPr/>
        </p:nvCxnSpPr>
        <p:spPr>
          <a:xfrm>
            <a:off x="1619250" y="2114550"/>
            <a:ext cx="18097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A12BFA-F7BC-4548-84E8-FA76C16B9F63}"/>
              </a:ext>
            </a:extLst>
          </p:cNvPr>
          <p:cNvCxnSpPr/>
          <p:nvPr/>
        </p:nvCxnSpPr>
        <p:spPr>
          <a:xfrm>
            <a:off x="1684702" y="2376815"/>
            <a:ext cx="18097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8FEC79-2A1B-4FAF-893D-10E5B01DBE76}"/>
              </a:ext>
            </a:extLst>
          </p:cNvPr>
          <p:cNvCxnSpPr/>
          <p:nvPr/>
        </p:nvCxnSpPr>
        <p:spPr>
          <a:xfrm>
            <a:off x="1684702" y="2562225"/>
            <a:ext cx="18097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836A4-17ED-4035-A3EE-1A3CA3668672}"/>
              </a:ext>
            </a:extLst>
          </p:cNvPr>
          <p:cNvCxnSpPr/>
          <p:nvPr/>
        </p:nvCxnSpPr>
        <p:spPr>
          <a:xfrm>
            <a:off x="1726963" y="2786389"/>
            <a:ext cx="18097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CB541F-C9AE-4E96-A89B-103EF84E51F1}"/>
              </a:ext>
            </a:extLst>
          </p:cNvPr>
          <p:cNvSpPr txBox="1"/>
          <p:nvPr/>
        </p:nvSpPr>
        <p:spPr>
          <a:xfrm>
            <a:off x="8118156" y="3620869"/>
            <a:ext cx="30994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/>
              <a:t>Η κάθε στροφή έχει 4 στίχους</a:t>
            </a:r>
            <a:r>
              <a:rPr lang="el-GR" dirty="0"/>
              <a:t>.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F48302-D329-4A52-A2F0-CAE7B2696252}"/>
              </a:ext>
            </a:extLst>
          </p:cNvPr>
          <p:cNvSpPr txBox="1"/>
          <p:nvPr/>
        </p:nvSpPr>
        <p:spPr>
          <a:xfrm>
            <a:off x="7789966" y="4657308"/>
            <a:ext cx="33147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Πόσους στίχους έχει όλο το ποίημα;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2FA11C-B835-4D43-96AE-C18B15AD42FE}"/>
              </a:ext>
            </a:extLst>
          </p:cNvPr>
          <p:cNvSpPr txBox="1"/>
          <p:nvPr/>
        </p:nvSpPr>
        <p:spPr>
          <a:xfrm>
            <a:off x="8618641" y="5488305"/>
            <a:ext cx="16573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/>
              <a:t>4χ4= 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43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2D588-6B06-4A39-91BD-5AD948D7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26" y="374332"/>
            <a:ext cx="7018633" cy="614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2BA28-52CD-4F18-865D-209A2DEB887F}"/>
              </a:ext>
            </a:extLst>
          </p:cNvPr>
          <p:cNvSpPr txBox="1"/>
          <p:nvPr/>
        </p:nvSpPr>
        <p:spPr>
          <a:xfrm>
            <a:off x="8382000" y="695324"/>
            <a:ext cx="33147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Σημειώστε με το ίδιο χρώμα τις  ομοιοκαταληξίες.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A1C5A-EFB5-4359-9745-459A93761731}"/>
              </a:ext>
            </a:extLst>
          </p:cNvPr>
          <p:cNvSpPr txBox="1"/>
          <p:nvPr/>
        </p:nvSpPr>
        <p:spPr>
          <a:xfrm>
            <a:off x="8290559" y="2168524"/>
            <a:ext cx="33147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Τι είδους ομοιοκαταληξία έχουμε;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A5EE1-99F5-4490-B99C-B292CB60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98" y="374332"/>
            <a:ext cx="7152061" cy="5906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E64E7-EE38-4AA1-91C7-622E2F95011A}"/>
              </a:ext>
            </a:extLst>
          </p:cNvPr>
          <p:cNvSpPr txBox="1"/>
          <p:nvPr/>
        </p:nvSpPr>
        <p:spPr>
          <a:xfrm>
            <a:off x="8290559" y="3459012"/>
            <a:ext cx="33147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Πλεχτή ομοιοκαταληξία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80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φάνεια5">
            <a:extLst>
              <a:ext uri="{FF2B5EF4-FFF2-40B4-BE49-F238E27FC236}">
                <a16:creationId xmlns:a16="http://schemas.microsoft.com/office/drawing/2014/main" id="{2FC2CE5C-5957-485F-8A44-3806E432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49" y="578644"/>
            <a:ext cx="8372475" cy="62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EEE77-1181-443D-9E3D-05AF8227E789}"/>
              </a:ext>
            </a:extLst>
          </p:cNvPr>
          <p:cNvSpPr txBox="1"/>
          <p:nvPr/>
        </p:nvSpPr>
        <p:spPr>
          <a:xfrm rot="19713196">
            <a:off x="383818" y="1140619"/>
            <a:ext cx="302255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/>
              <a:t>Ας ξεκλειδώσουμε </a:t>
            </a:r>
          </a:p>
          <a:p>
            <a:r>
              <a:rPr lang="el-GR" sz="2800" b="1" dirty="0"/>
              <a:t>το ποίημα.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692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Διαφάνεια6">
            <a:extLst>
              <a:ext uri="{FF2B5EF4-FFF2-40B4-BE49-F238E27FC236}">
                <a16:creationId xmlns:a16="http://schemas.microsoft.com/office/drawing/2014/main" id="{A1972C03-B6FF-4714-ACD1-6C48EA31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332184"/>
            <a:ext cx="8486775" cy="63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5102E-05AE-4393-A608-F66A618CAB07}"/>
              </a:ext>
            </a:extLst>
          </p:cNvPr>
          <p:cNvSpPr txBox="1"/>
          <p:nvPr/>
        </p:nvSpPr>
        <p:spPr>
          <a:xfrm rot="1792710">
            <a:off x="8746769" y="689453"/>
            <a:ext cx="302255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/>
              <a:t>Ας ξεκλειδώσουμε </a:t>
            </a:r>
          </a:p>
          <a:p>
            <a:r>
              <a:rPr lang="el-GR" sz="2800" b="1" dirty="0"/>
              <a:t>το ποίημα.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133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Διαφάνεια7">
            <a:extLst>
              <a:ext uri="{FF2B5EF4-FFF2-40B4-BE49-F238E27FC236}">
                <a16:creationId xmlns:a16="http://schemas.microsoft.com/office/drawing/2014/main" id="{61FB94FA-8A34-44A8-8C04-EE0804D1F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221456"/>
            <a:ext cx="8848725" cy="66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4A5BB-451E-47EA-8CFC-F654CEF6EC6B}"/>
              </a:ext>
            </a:extLst>
          </p:cNvPr>
          <p:cNvSpPr txBox="1"/>
          <p:nvPr/>
        </p:nvSpPr>
        <p:spPr>
          <a:xfrm rot="19925402">
            <a:off x="47514" y="651916"/>
            <a:ext cx="302255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/>
              <a:t>Ας ξεκλειδώσουμε </a:t>
            </a:r>
          </a:p>
          <a:p>
            <a:r>
              <a:rPr lang="el-GR" sz="2800" b="1" dirty="0"/>
              <a:t>το ποίημα.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229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FD7F86-5847-4558-BB6A-A08F87B0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27" y="877682"/>
            <a:ext cx="6443324" cy="5637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21BB3-84D0-479A-9D59-D3EE3F8A94BD}"/>
              </a:ext>
            </a:extLst>
          </p:cNvPr>
          <p:cNvSpPr txBox="1"/>
          <p:nvPr/>
        </p:nvSpPr>
        <p:spPr>
          <a:xfrm rot="20954420">
            <a:off x="452467" y="361813"/>
            <a:ext cx="22126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/>
              <a:t>Ας ξεκλειδώσουμε </a:t>
            </a:r>
          </a:p>
          <a:p>
            <a:r>
              <a:rPr lang="el-GR" sz="2000" b="1" dirty="0"/>
              <a:t>το ποίημα.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182D6-01B8-448F-9F05-2C3E8E714625}"/>
              </a:ext>
            </a:extLst>
          </p:cNvPr>
          <p:cNvSpPr txBox="1"/>
          <p:nvPr/>
        </p:nvSpPr>
        <p:spPr>
          <a:xfrm>
            <a:off x="7584410" y="1051966"/>
            <a:ext cx="4488793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/>
              <a:t>Υπογράμμισε τους στίχους </a:t>
            </a:r>
          </a:p>
          <a:p>
            <a:r>
              <a:rPr lang="el-GR" sz="2800" b="1" dirty="0"/>
              <a:t>που έχουν την ίδια σημασία </a:t>
            </a:r>
          </a:p>
          <a:p>
            <a:r>
              <a:rPr lang="el-GR" sz="2800" b="1" dirty="0"/>
              <a:t>με τον τίτλο του ποιήματος.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F237DC-F29B-41ED-9A0C-A50A344AEC98}"/>
              </a:ext>
            </a:extLst>
          </p:cNvPr>
          <p:cNvSpPr/>
          <p:nvPr/>
        </p:nvSpPr>
        <p:spPr>
          <a:xfrm>
            <a:off x="2226365" y="715616"/>
            <a:ext cx="2902226" cy="954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A18267-CBF4-427E-B774-1DDEB989D2F1}"/>
              </a:ext>
            </a:extLst>
          </p:cNvPr>
          <p:cNvSpPr/>
          <p:nvPr/>
        </p:nvSpPr>
        <p:spPr>
          <a:xfrm>
            <a:off x="2299252" y="2107097"/>
            <a:ext cx="1527313" cy="278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95AC3F-BF60-4621-9F8A-6138623B4B1D}"/>
              </a:ext>
            </a:extLst>
          </p:cNvPr>
          <p:cNvSpPr/>
          <p:nvPr/>
        </p:nvSpPr>
        <p:spPr>
          <a:xfrm>
            <a:off x="1610146" y="4193176"/>
            <a:ext cx="2107089" cy="278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273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17</cp:revision>
  <dcterms:created xsi:type="dcterms:W3CDTF">2021-01-28T17:36:25Z</dcterms:created>
  <dcterms:modified xsi:type="dcterms:W3CDTF">2021-02-03T13:34:55Z</dcterms:modified>
</cp:coreProperties>
</file>