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5" r:id="rId7"/>
    <p:sldId id="267" r:id="rId8"/>
    <p:sldId id="264" r:id="rId9"/>
    <p:sldId id="263" r:id="rId10"/>
    <p:sldId id="262" r:id="rId11"/>
    <p:sldId id="260"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D315-FE18-4232-A45F-0E1DC5559C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60931D-2E43-4142-B75D-AC1927B5D6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3C252C-DF71-4B38-807E-3F0301FF5904}"/>
              </a:ext>
            </a:extLst>
          </p:cNvPr>
          <p:cNvSpPr>
            <a:spLocks noGrp="1"/>
          </p:cNvSpPr>
          <p:nvPr>
            <p:ph type="dt" sz="half" idx="10"/>
          </p:nvPr>
        </p:nvSpPr>
        <p:spPr/>
        <p:txBody>
          <a:bodyPr/>
          <a:lstStyle/>
          <a:p>
            <a:fld id="{0261994B-A8FB-4399-A9E9-7FD7A4F508C8}" type="datetimeFigureOut">
              <a:rPr lang="en-GB" smtClean="0"/>
              <a:t>01/02/2021</a:t>
            </a:fld>
            <a:endParaRPr lang="en-GB"/>
          </a:p>
        </p:txBody>
      </p:sp>
      <p:sp>
        <p:nvSpPr>
          <p:cNvPr id="5" name="Footer Placeholder 4">
            <a:extLst>
              <a:ext uri="{FF2B5EF4-FFF2-40B4-BE49-F238E27FC236}">
                <a16:creationId xmlns:a16="http://schemas.microsoft.com/office/drawing/2014/main" id="{0C0B4EB6-8D72-4D8D-BD82-CA7917D493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DB15B-A24A-4A95-84AE-25CBD60178FA}"/>
              </a:ext>
            </a:extLst>
          </p:cNvPr>
          <p:cNvSpPr>
            <a:spLocks noGrp="1"/>
          </p:cNvSpPr>
          <p:nvPr>
            <p:ph type="sldNum" sz="quarter" idx="12"/>
          </p:nvPr>
        </p:nvSpPr>
        <p:spPr/>
        <p:txBody>
          <a:bodyPr/>
          <a:lstStyle/>
          <a:p>
            <a:fld id="{B054FFAE-DD5D-4091-B1F2-DD11B7E80B6A}" type="slidenum">
              <a:rPr lang="en-GB" smtClean="0"/>
              <a:t>‹#›</a:t>
            </a:fld>
            <a:endParaRPr lang="en-GB"/>
          </a:p>
        </p:txBody>
      </p:sp>
    </p:spTree>
    <p:extLst>
      <p:ext uri="{BB962C8B-B14F-4D97-AF65-F5344CB8AC3E}">
        <p14:creationId xmlns:p14="http://schemas.microsoft.com/office/powerpoint/2010/main" val="121428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6EFB-CAA8-4844-9BC9-DCA5D4F675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F71DD8-8365-48F7-9CD3-28F62739DF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E59156-1AFD-4D62-9547-5D9B85EFB8F7}"/>
              </a:ext>
            </a:extLst>
          </p:cNvPr>
          <p:cNvSpPr>
            <a:spLocks noGrp="1"/>
          </p:cNvSpPr>
          <p:nvPr>
            <p:ph type="dt" sz="half" idx="10"/>
          </p:nvPr>
        </p:nvSpPr>
        <p:spPr/>
        <p:txBody>
          <a:bodyPr/>
          <a:lstStyle/>
          <a:p>
            <a:fld id="{0261994B-A8FB-4399-A9E9-7FD7A4F508C8}" type="datetimeFigureOut">
              <a:rPr lang="en-GB" smtClean="0"/>
              <a:t>01/02/2021</a:t>
            </a:fld>
            <a:endParaRPr lang="en-GB"/>
          </a:p>
        </p:txBody>
      </p:sp>
      <p:sp>
        <p:nvSpPr>
          <p:cNvPr id="5" name="Footer Placeholder 4">
            <a:extLst>
              <a:ext uri="{FF2B5EF4-FFF2-40B4-BE49-F238E27FC236}">
                <a16:creationId xmlns:a16="http://schemas.microsoft.com/office/drawing/2014/main" id="{13B18CBC-D825-4507-B2A6-F0258E599D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E68112-8475-4371-AC9D-3DAE6E64B123}"/>
              </a:ext>
            </a:extLst>
          </p:cNvPr>
          <p:cNvSpPr>
            <a:spLocks noGrp="1"/>
          </p:cNvSpPr>
          <p:nvPr>
            <p:ph type="sldNum" sz="quarter" idx="12"/>
          </p:nvPr>
        </p:nvSpPr>
        <p:spPr/>
        <p:txBody>
          <a:bodyPr/>
          <a:lstStyle/>
          <a:p>
            <a:fld id="{B054FFAE-DD5D-4091-B1F2-DD11B7E80B6A}" type="slidenum">
              <a:rPr lang="en-GB" smtClean="0"/>
              <a:t>‹#›</a:t>
            </a:fld>
            <a:endParaRPr lang="en-GB"/>
          </a:p>
        </p:txBody>
      </p:sp>
    </p:spTree>
    <p:extLst>
      <p:ext uri="{BB962C8B-B14F-4D97-AF65-F5344CB8AC3E}">
        <p14:creationId xmlns:p14="http://schemas.microsoft.com/office/powerpoint/2010/main" val="397830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5D6825-44E1-4724-88D2-84F584D053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B7C741-B592-4AF9-8A3E-82C60FACAE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BA6179-D78C-4DF4-A2A1-D4907EC7563D}"/>
              </a:ext>
            </a:extLst>
          </p:cNvPr>
          <p:cNvSpPr>
            <a:spLocks noGrp="1"/>
          </p:cNvSpPr>
          <p:nvPr>
            <p:ph type="dt" sz="half" idx="10"/>
          </p:nvPr>
        </p:nvSpPr>
        <p:spPr/>
        <p:txBody>
          <a:bodyPr/>
          <a:lstStyle/>
          <a:p>
            <a:fld id="{0261994B-A8FB-4399-A9E9-7FD7A4F508C8}" type="datetimeFigureOut">
              <a:rPr lang="en-GB" smtClean="0"/>
              <a:t>01/02/2021</a:t>
            </a:fld>
            <a:endParaRPr lang="en-GB"/>
          </a:p>
        </p:txBody>
      </p:sp>
      <p:sp>
        <p:nvSpPr>
          <p:cNvPr id="5" name="Footer Placeholder 4">
            <a:extLst>
              <a:ext uri="{FF2B5EF4-FFF2-40B4-BE49-F238E27FC236}">
                <a16:creationId xmlns:a16="http://schemas.microsoft.com/office/drawing/2014/main" id="{5DEF1960-A454-4B58-90F4-11F8C75931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3ABBE2-7740-4730-A5FD-9EA0E4962FE0}"/>
              </a:ext>
            </a:extLst>
          </p:cNvPr>
          <p:cNvSpPr>
            <a:spLocks noGrp="1"/>
          </p:cNvSpPr>
          <p:nvPr>
            <p:ph type="sldNum" sz="quarter" idx="12"/>
          </p:nvPr>
        </p:nvSpPr>
        <p:spPr/>
        <p:txBody>
          <a:bodyPr/>
          <a:lstStyle/>
          <a:p>
            <a:fld id="{B054FFAE-DD5D-4091-B1F2-DD11B7E80B6A}" type="slidenum">
              <a:rPr lang="en-GB" smtClean="0"/>
              <a:t>‹#›</a:t>
            </a:fld>
            <a:endParaRPr lang="en-GB"/>
          </a:p>
        </p:txBody>
      </p:sp>
    </p:spTree>
    <p:extLst>
      <p:ext uri="{BB962C8B-B14F-4D97-AF65-F5344CB8AC3E}">
        <p14:creationId xmlns:p14="http://schemas.microsoft.com/office/powerpoint/2010/main" val="35135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F2A1-5291-48FB-BC16-53690CC716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9425D3-6F88-470E-90C7-97A0C36B15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1401A-46AC-402C-BE35-046876D464E2}"/>
              </a:ext>
            </a:extLst>
          </p:cNvPr>
          <p:cNvSpPr>
            <a:spLocks noGrp="1"/>
          </p:cNvSpPr>
          <p:nvPr>
            <p:ph type="dt" sz="half" idx="10"/>
          </p:nvPr>
        </p:nvSpPr>
        <p:spPr/>
        <p:txBody>
          <a:bodyPr/>
          <a:lstStyle/>
          <a:p>
            <a:fld id="{0261994B-A8FB-4399-A9E9-7FD7A4F508C8}" type="datetimeFigureOut">
              <a:rPr lang="en-GB" smtClean="0"/>
              <a:t>01/02/2021</a:t>
            </a:fld>
            <a:endParaRPr lang="en-GB"/>
          </a:p>
        </p:txBody>
      </p:sp>
      <p:sp>
        <p:nvSpPr>
          <p:cNvPr id="5" name="Footer Placeholder 4">
            <a:extLst>
              <a:ext uri="{FF2B5EF4-FFF2-40B4-BE49-F238E27FC236}">
                <a16:creationId xmlns:a16="http://schemas.microsoft.com/office/drawing/2014/main" id="{EC68D8D7-7B3B-49AE-8D9A-89C684548D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68D448-6A50-44ED-986F-34C6616E4063}"/>
              </a:ext>
            </a:extLst>
          </p:cNvPr>
          <p:cNvSpPr>
            <a:spLocks noGrp="1"/>
          </p:cNvSpPr>
          <p:nvPr>
            <p:ph type="sldNum" sz="quarter" idx="12"/>
          </p:nvPr>
        </p:nvSpPr>
        <p:spPr/>
        <p:txBody>
          <a:bodyPr/>
          <a:lstStyle/>
          <a:p>
            <a:fld id="{B054FFAE-DD5D-4091-B1F2-DD11B7E80B6A}" type="slidenum">
              <a:rPr lang="en-GB" smtClean="0"/>
              <a:t>‹#›</a:t>
            </a:fld>
            <a:endParaRPr lang="en-GB"/>
          </a:p>
        </p:txBody>
      </p:sp>
    </p:spTree>
    <p:extLst>
      <p:ext uri="{BB962C8B-B14F-4D97-AF65-F5344CB8AC3E}">
        <p14:creationId xmlns:p14="http://schemas.microsoft.com/office/powerpoint/2010/main" val="371657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353-06B1-4916-A42F-71F488BCA7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084249-EF76-42C7-A5B7-AB77C9205F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343477-5DB3-45DC-9E1E-DA46D106A736}"/>
              </a:ext>
            </a:extLst>
          </p:cNvPr>
          <p:cNvSpPr>
            <a:spLocks noGrp="1"/>
          </p:cNvSpPr>
          <p:nvPr>
            <p:ph type="dt" sz="half" idx="10"/>
          </p:nvPr>
        </p:nvSpPr>
        <p:spPr/>
        <p:txBody>
          <a:bodyPr/>
          <a:lstStyle/>
          <a:p>
            <a:fld id="{0261994B-A8FB-4399-A9E9-7FD7A4F508C8}" type="datetimeFigureOut">
              <a:rPr lang="en-GB" smtClean="0"/>
              <a:t>01/02/2021</a:t>
            </a:fld>
            <a:endParaRPr lang="en-GB"/>
          </a:p>
        </p:txBody>
      </p:sp>
      <p:sp>
        <p:nvSpPr>
          <p:cNvPr id="5" name="Footer Placeholder 4">
            <a:extLst>
              <a:ext uri="{FF2B5EF4-FFF2-40B4-BE49-F238E27FC236}">
                <a16:creationId xmlns:a16="http://schemas.microsoft.com/office/drawing/2014/main" id="{126D7E1A-0555-4B95-9C5E-0E2832FF5A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8F5D52-66CB-441E-9F65-EDB625E6EC4F}"/>
              </a:ext>
            </a:extLst>
          </p:cNvPr>
          <p:cNvSpPr>
            <a:spLocks noGrp="1"/>
          </p:cNvSpPr>
          <p:nvPr>
            <p:ph type="sldNum" sz="quarter" idx="12"/>
          </p:nvPr>
        </p:nvSpPr>
        <p:spPr/>
        <p:txBody>
          <a:bodyPr/>
          <a:lstStyle/>
          <a:p>
            <a:fld id="{B054FFAE-DD5D-4091-B1F2-DD11B7E80B6A}" type="slidenum">
              <a:rPr lang="en-GB" smtClean="0"/>
              <a:t>‹#›</a:t>
            </a:fld>
            <a:endParaRPr lang="en-GB"/>
          </a:p>
        </p:txBody>
      </p:sp>
    </p:spTree>
    <p:extLst>
      <p:ext uri="{BB962C8B-B14F-4D97-AF65-F5344CB8AC3E}">
        <p14:creationId xmlns:p14="http://schemas.microsoft.com/office/powerpoint/2010/main" val="344887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97F2-2635-49D5-9E02-D540173131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7CE0AA-EB14-4CAA-AF7C-3D8D306AA5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EF5CCA-79DF-4A5F-BFFB-0E00E47011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CCADFB-56CC-44A8-AD8F-A725E332EDD7}"/>
              </a:ext>
            </a:extLst>
          </p:cNvPr>
          <p:cNvSpPr>
            <a:spLocks noGrp="1"/>
          </p:cNvSpPr>
          <p:nvPr>
            <p:ph type="dt" sz="half" idx="10"/>
          </p:nvPr>
        </p:nvSpPr>
        <p:spPr/>
        <p:txBody>
          <a:bodyPr/>
          <a:lstStyle/>
          <a:p>
            <a:fld id="{0261994B-A8FB-4399-A9E9-7FD7A4F508C8}" type="datetimeFigureOut">
              <a:rPr lang="en-GB" smtClean="0"/>
              <a:t>01/02/2021</a:t>
            </a:fld>
            <a:endParaRPr lang="en-GB"/>
          </a:p>
        </p:txBody>
      </p:sp>
      <p:sp>
        <p:nvSpPr>
          <p:cNvPr id="6" name="Footer Placeholder 5">
            <a:extLst>
              <a:ext uri="{FF2B5EF4-FFF2-40B4-BE49-F238E27FC236}">
                <a16:creationId xmlns:a16="http://schemas.microsoft.com/office/drawing/2014/main" id="{143C2B68-A1F1-4047-A800-CEA83F0FFA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3A27C-D877-4CA2-9DED-819E71EBD8C7}"/>
              </a:ext>
            </a:extLst>
          </p:cNvPr>
          <p:cNvSpPr>
            <a:spLocks noGrp="1"/>
          </p:cNvSpPr>
          <p:nvPr>
            <p:ph type="sldNum" sz="quarter" idx="12"/>
          </p:nvPr>
        </p:nvSpPr>
        <p:spPr/>
        <p:txBody>
          <a:bodyPr/>
          <a:lstStyle/>
          <a:p>
            <a:fld id="{B054FFAE-DD5D-4091-B1F2-DD11B7E80B6A}" type="slidenum">
              <a:rPr lang="en-GB" smtClean="0"/>
              <a:t>‹#›</a:t>
            </a:fld>
            <a:endParaRPr lang="en-GB"/>
          </a:p>
        </p:txBody>
      </p:sp>
    </p:spTree>
    <p:extLst>
      <p:ext uri="{BB962C8B-B14F-4D97-AF65-F5344CB8AC3E}">
        <p14:creationId xmlns:p14="http://schemas.microsoft.com/office/powerpoint/2010/main" val="130269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98D36-4CA2-4CEE-B9C6-5BF594D47C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BF1E72-940C-4678-8098-DF0C55B783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A60A11-E20A-4A98-88E0-4442CFED4E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570A9E-8559-4F83-9D46-9C415DDB29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B72B72-DA19-420D-8AE8-AA8D237E8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9594E5-EB33-41C1-8326-0B84188EAAA4}"/>
              </a:ext>
            </a:extLst>
          </p:cNvPr>
          <p:cNvSpPr>
            <a:spLocks noGrp="1"/>
          </p:cNvSpPr>
          <p:nvPr>
            <p:ph type="dt" sz="half" idx="10"/>
          </p:nvPr>
        </p:nvSpPr>
        <p:spPr/>
        <p:txBody>
          <a:bodyPr/>
          <a:lstStyle/>
          <a:p>
            <a:fld id="{0261994B-A8FB-4399-A9E9-7FD7A4F508C8}" type="datetimeFigureOut">
              <a:rPr lang="en-GB" smtClean="0"/>
              <a:t>01/02/2021</a:t>
            </a:fld>
            <a:endParaRPr lang="en-GB"/>
          </a:p>
        </p:txBody>
      </p:sp>
      <p:sp>
        <p:nvSpPr>
          <p:cNvPr id="8" name="Footer Placeholder 7">
            <a:extLst>
              <a:ext uri="{FF2B5EF4-FFF2-40B4-BE49-F238E27FC236}">
                <a16:creationId xmlns:a16="http://schemas.microsoft.com/office/drawing/2014/main" id="{15EDDDCE-DE32-4A9D-9076-D217F2D930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DCFB37-01D6-4161-B3B2-D82DA9E57E86}"/>
              </a:ext>
            </a:extLst>
          </p:cNvPr>
          <p:cNvSpPr>
            <a:spLocks noGrp="1"/>
          </p:cNvSpPr>
          <p:nvPr>
            <p:ph type="sldNum" sz="quarter" idx="12"/>
          </p:nvPr>
        </p:nvSpPr>
        <p:spPr/>
        <p:txBody>
          <a:bodyPr/>
          <a:lstStyle/>
          <a:p>
            <a:fld id="{B054FFAE-DD5D-4091-B1F2-DD11B7E80B6A}" type="slidenum">
              <a:rPr lang="en-GB" smtClean="0"/>
              <a:t>‹#›</a:t>
            </a:fld>
            <a:endParaRPr lang="en-GB"/>
          </a:p>
        </p:txBody>
      </p:sp>
    </p:spTree>
    <p:extLst>
      <p:ext uri="{BB962C8B-B14F-4D97-AF65-F5344CB8AC3E}">
        <p14:creationId xmlns:p14="http://schemas.microsoft.com/office/powerpoint/2010/main" val="144382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5DBC-6372-423F-9540-2766649369D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9D4A8B-F0F5-421C-8067-399EB43EE102}"/>
              </a:ext>
            </a:extLst>
          </p:cNvPr>
          <p:cNvSpPr>
            <a:spLocks noGrp="1"/>
          </p:cNvSpPr>
          <p:nvPr>
            <p:ph type="dt" sz="half" idx="10"/>
          </p:nvPr>
        </p:nvSpPr>
        <p:spPr/>
        <p:txBody>
          <a:bodyPr/>
          <a:lstStyle/>
          <a:p>
            <a:fld id="{0261994B-A8FB-4399-A9E9-7FD7A4F508C8}" type="datetimeFigureOut">
              <a:rPr lang="en-GB" smtClean="0"/>
              <a:t>01/02/2021</a:t>
            </a:fld>
            <a:endParaRPr lang="en-GB"/>
          </a:p>
        </p:txBody>
      </p:sp>
      <p:sp>
        <p:nvSpPr>
          <p:cNvPr id="4" name="Footer Placeholder 3">
            <a:extLst>
              <a:ext uri="{FF2B5EF4-FFF2-40B4-BE49-F238E27FC236}">
                <a16:creationId xmlns:a16="http://schemas.microsoft.com/office/drawing/2014/main" id="{9B14A903-719E-4539-8A17-0F8D1B5A31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B30520-6CCF-4E8B-8835-CC9D3BAC17BC}"/>
              </a:ext>
            </a:extLst>
          </p:cNvPr>
          <p:cNvSpPr>
            <a:spLocks noGrp="1"/>
          </p:cNvSpPr>
          <p:nvPr>
            <p:ph type="sldNum" sz="quarter" idx="12"/>
          </p:nvPr>
        </p:nvSpPr>
        <p:spPr/>
        <p:txBody>
          <a:bodyPr/>
          <a:lstStyle/>
          <a:p>
            <a:fld id="{B054FFAE-DD5D-4091-B1F2-DD11B7E80B6A}" type="slidenum">
              <a:rPr lang="en-GB" smtClean="0"/>
              <a:t>‹#›</a:t>
            </a:fld>
            <a:endParaRPr lang="en-GB"/>
          </a:p>
        </p:txBody>
      </p:sp>
    </p:spTree>
    <p:extLst>
      <p:ext uri="{BB962C8B-B14F-4D97-AF65-F5344CB8AC3E}">
        <p14:creationId xmlns:p14="http://schemas.microsoft.com/office/powerpoint/2010/main" val="1158946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A7A86E-2880-4708-9905-8CD4AF63BC7A}"/>
              </a:ext>
            </a:extLst>
          </p:cNvPr>
          <p:cNvSpPr>
            <a:spLocks noGrp="1"/>
          </p:cNvSpPr>
          <p:nvPr>
            <p:ph type="dt" sz="half" idx="10"/>
          </p:nvPr>
        </p:nvSpPr>
        <p:spPr/>
        <p:txBody>
          <a:bodyPr/>
          <a:lstStyle/>
          <a:p>
            <a:fld id="{0261994B-A8FB-4399-A9E9-7FD7A4F508C8}" type="datetimeFigureOut">
              <a:rPr lang="en-GB" smtClean="0"/>
              <a:t>01/02/2021</a:t>
            </a:fld>
            <a:endParaRPr lang="en-GB"/>
          </a:p>
        </p:txBody>
      </p:sp>
      <p:sp>
        <p:nvSpPr>
          <p:cNvPr id="3" name="Footer Placeholder 2">
            <a:extLst>
              <a:ext uri="{FF2B5EF4-FFF2-40B4-BE49-F238E27FC236}">
                <a16:creationId xmlns:a16="http://schemas.microsoft.com/office/drawing/2014/main" id="{10BF7CF0-9EA4-4687-A393-12E004D8AB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7D678C-73E1-46E6-BDD5-ED9827EB9EE8}"/>
              </a:ext>
            </a:extLst>
          </p:cNvPr>
          <p:cNvSpPr>
            <a:spLocks noGrp="1"/>
          </p:cNvSpPr>
          <p:nvPr>
            <p:ph type="sldNum" sz="quarter" idx="12"/>
          </p:nvPr>
        </p:nvSpPr>
        <p:spPr/>
        <p:txBody>
          <a:bodyPr/>
          <a:lstStyle/>
          <a:p>
            <a:fld id="{B054FFAE-DD5D-4091-B1F2-DD11B7E80B6A}" type="slidenum">
              <a:rPr lang="en-GB" smtClean="0"/>
              <a:t>‹#›</a:t>
            </a:fld>
            <a:endParaRPr lang="en-GB"/>
          </a:p>
        </p:txBody>
      </p:sp>
    </p:spTree>
    <p:extLst>
      <p:ext uri="{BB962C8B-B14F-4D97-AF65-F5344CB8AC3E}">
        <p14:creationId xmlns:p14="http://schemas.microsoft.com/office/powerpoint/2010/main" val="307564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B4F8-0347-48B2-892A-E5DC2B3FE0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9689A7-5A14-47DD-BCE4-F97E06D15E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ADAD28-BBDC-4076-9B71-715EF473C3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5D091-777B-4F2D-9955-E8F1981147B8}"/>
              </a:ext>
            </a:extLst>
          </p:cNvPr>
          <p:cNvSpPr>
            <a:spLocks noGrp="1"/>
          </p:cNvSpPr>
          <p:nvPr>
            <p:ph type="dt" sz="half" idx="10"/>
          </p:nvPr>
        </p:nvSpPr>
        <p:spPr/>
        <p:txBody>
          <a:bodyPr/>
          <a:lstStyle/>
          <a:p>
            <a:fld id="{0261994B-A8FB-4399-A9E9-7FD7A4F508C8}" type="datetimeFigureOut">
              <a:rPr lang="en-GB" smtClean="0"/>
              <a:t>01/02/2021</a:t>
            </a:fld>
            <a:endParaRPr lang="en-GB"/>
          </a:p>
        </p:txBody>
      </p:sp>
      <p:sp>
        <p:nvSpPr>
          <p:cNvPr id="6" name="Footer Placeholder 5">
            <a:extLst>
              <a:ext uri="{FF2B5EF4-FFF2-40B4-BE49-F238E27FC236}">
                <a16:creationId xmlns:a16="http://schemas.microsoft.com/office/drawing/2014/main" id="{DD3E623B-7194-4D3D-B3B8-07DB7FD72D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918A13-BD67-4EF2-93E5-DFC27EAACDED}"/>
              </a:ext>
            </a:extLst>
          </p:cNvPr>
          <p:cNvSpPr>
            <a:spLocks noGrp="1"/>
          </p:cNvSpPr>
          <p:nvPr>
            <p:ph type="sldNum" sz="quarter" idx="12"/>
          </p:nvPr>
        </p:nvSpPr>
        <p:spPr/>
        <p:txBody>
          <a:bodyPr/>
          <a:lstStyle/>
          <a:p>
            <a:fld id="{B054FFAE-DD5D-4091-B1F2-DD11B7E80B6A}" type="slidenum">
              <a:rPr lang="en-GB" smtClean="0"/>
              <a:t>‹#›</a:t>
            </a:fld>
            <a:endParaRPr lang="en-GB"/>
          </a:p>
        </p:txBody>
      </p:sp>
    </p:spTree>
    <p:extLst>
      <p:ext uri="{BB962C8B-B14F-4D97-AF65-F5344CB8AC3E}">
        <p14:creationId xmlns:p14="http://schemas.microsoft.com/office/powerpoint/2010/main" val="40719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BEC0F-3BD1-46AB-982D-E7C3F7FF7D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6AF33-3189-4777-99EA-34352FF1CB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B47D76-C725-44D8-A23E-5910826B5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5329CE-C5A7-4CC0-8C72-1509B500A565}"/>
              </a:ext>
            </a:extLst>
          </p:cNvPr>
          <p:cNvSpPr>
            <a:spLocks noGrp="1"/>
          </p:cNvSpPr>
          <p:nvPr>
            <p:ph type="dt" sz="half" idx="10"/>
          </p:nvPr>
        </p:nvSpPr>
        <p:spPr/>
        <p:txBody>
          <a:bodyPr/>
          <a:lstStyle/>
          <a:p>
            <a:fld id="{0261994B-A8FB-4399-A9E9-7FD7A4F508C8}" type="datetimeFigureOut">
              <a:rPr lang="en-GB" smtClean="0"/>
              <a:t>01/02/2021</a:t>
            </a:fld>
            <a:endParaRPr lang="en-GB"/>
          </a:p>
        </p:txBody>
      </p:sp>
      <p:sp>
        <p:nvSpPr>
          <p:cNvPr id="6" name="Footer Placeholder 5">
            <a:extLst>
              <a:ext uri="{FF2B5EF4-FFF2-40B4-BE49-F238E27FC236}">
                <a16:creationId xmlns:a16="http://schemas.microsoft.com/office/drawing/2014/main" id="{D075E0E7-21FA-40D7-8D53-B48450D142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B4A04C-8659-436E-AE8E-F46A0ED2F48A}"/>
              </a:ext>
            </a:extLst>
          </p:cNvPr>
          <p:cNvSpPr>
            <a:spLocks noGrp="1"/>
          </p:cNvSpPr>
          <p:nvPr>
            <p:ph type="sldNum" sz="quarter" idx="12"/>
          </p:nvPr>
        </p:nvSpPr>
        <p:spPr/>
        <p:txBody>
          <a:bodyPr/>
          <a:lstStyle/>
          <a:p>
            <a:fld id="{B054FFAE-DD5D-4091-B1F2-DD11B7E80B6A}" type="slidenum">
              <a:rPr lang="en-GB" smtClean="0"/>
              <a:t>‹#›</a:t>
            </a:fld>
            <a:endParaRPr lang="en-GB"/>
          </a:p>
        </p:txBody>
      </p:sp>
    </p:spTree>
    <p:extLst>
      <p:ext uri="{BB962C8B-B14F-4D97-AF65-F5344CB8AC3E}">
        <p14:creationId xmlns:p14="http://schemas.microsoft.com/office/powerpoint/2010/main" val="4206994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1BE1E-93D3-4312-86B7-50645696E5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FA7FDE-1450-4306-9A52-4D7031FFD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D47D8B-4E4D-4CF6-998A-6018DEB389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1994B-A8FB-4399-A9E9-7FD7A4F508C8}" type="datetimeFigureOut">
              <a:rPr lang="en-GB" smtClean="0"/>
              <a:t>01/02/2021</a:t>
            </a:fld>
            <a:endParaRPr lang="en-GB"/>
          </a:p>
        </p:txBody>
      </p:sp>
      <p:sp>
        <p:nvSpPr>
          <p:cNvPr id="5" name="Footer Placeholder 4">
            <a:extLst>
              <a:ext uri="{FF2B5EF4-FFF2-40B4-BE49-F238E27FC236}">
                <a16:creationId xmlns:a16="http://schemas.microsoft.com/office/drawing/2014/main" id="{CF23B4DF-F1AF-40E5-AC6F-6D49707D4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5C943E-2B16-4CA5-B1DE-D3031CB6A0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4FFAE-DD5D-4091-B1F2-DD11B7E80B6A}" type="slidenum">
              <a:rPr lang="en-GB" smtClean="0"/>
              <a:t>‹#›</a:t>
            </a:fld>
            <a:endParaRPr lang="en-GB"/>
          </a:p>
        </p:txBody>
      </p:sp>
    </p:spTree>
    <p:extLst>
      <p:ext uri="{BB962C8B-B14F-4D97-AF65-F5344CB8AC3E}">
        <p14:creationId xmlns:p14="http://schemas.microsoft.com/office/powerpoint/2010/main" val="372076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www.ictgames.com/flipCounter/index.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www.ictgames.com/abacusIntege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320E-2FBF-4249-90CF-F07BA9A0AEE0}"/>
              </a:ext>
            </a:extLst>
          </p:cNvPr>
          <p:cNvSpPr>
            <a:spLocks noGrp="1"/>
          </p:cNvSpPr>
          <p:nvPr>
            <p:ph type="ctrTitle"/>
          </p:nvPr>
        </p:nvSpPr>
        <p:spPr>
          <a:xfrm>
            <a:off x="1463040" y="956603"/>
            <a:ext cx="3737114" cy="1612894"/>
          </a:xfrm>
        </p:spPr>
        <p:txBody>
          <a:bodyPr>
            <a:normAutofit/>
          </a:bodyPr>
          <a:lstStyle/>
          <a:p>
            <a:r>
              <a:rPr lang="el-GR" sz="5000" dirty="0"/>
              <a:t>Μαθηματικά</a:t>
            </a:r>
            <a:br>
              <a:rPr lang="el-GR" sz="5000" dirty="0"/>
            </a:br>
            <a:r>
              <a:rPr lang="el-GR" sz="5000" dirty="0"/>
              <a:t>1/2/21</a:t>
            </a:r>
            <a:endParaRPr lang="en-GB" sz="5000" dirty="0"/>
          </a:p>
        </p:txBody>
      </p:sp>
      <p:sp>
        <p:nvSpPr>
          <p:cNvPr id="3" name="Subtitle 2">
            <a:extLst>
              <a:ext uri="{FF2B5EF4-FFF2-40B4-BE49-F238E27FC236}">
                <a16:creationId xmlns:a16="http://schemas.microsoft.com/office/drawing/2014/main" id="{D21B8344-E30E-464F-BEC5-4D282C309B9D}"/>
              </a:ext>
            </a:extLst>
          </p:cNvPr>
          <p:cNvSpPr>
            <a:spLocks noGrp="1"/>
          </p:cNvSpPr>
          <p:nvPr>
            <p:ph type="subTitle" idx="1"/>
          </p:nvPr>
        </p:nvSpPr>
        <p:spPr>
          <a:xfrm>
            <a:off x="543339" y="3299790"/>
            <a:ext cx="5076411" cy="3158159"/>
          </a:xfrm>
        </p:spPr>
        <p:txBody>
          <a:bodyPr anchor="t">
            <a:noAutofit/>
          </a:bodyPr>
          <a:lstStyle/>
          <a:p>
            <a:r>
              <a:rPr lang="el-GR" sz="3200" dirty="0"/>
              <a:t>Βιβλίο Μαθηματικών</a:t>
            </a:r>
          </a:p>
          <a:p>
            <a:r>
              <a:rPr lang="el-GR" sz="3200" b="1" u="sng" dirty="0">
                <a:highlight>
                  <a:srgbClr val="FFFF00"/>
                </a:highlight>
              </a:rPr>
              <a:t>Μέρος 4</a:t>
            </a:r>
          </a:p>
          <a:p>
            <a:r>
              <a:rPr lang="el-GR" sz="3200" dirty="0"/>
              <a:t>Μάθημα 3: σελίδες 15 – 18</a:t>
            </a:r>
            <a:endParaRPr lang="en-US" sz="3200" dirty="0"/>
          </a:p>
          <a:p>
            <a:r>
              <a:rPr lang="el-GR" sz="3200" dirty="0"/>
              <a:t>Η παρουσίαση δεν έχει ήχο</a:t>
            </a:r>
            <a:endParaRPr lang="en-US" sz="3200" dirty="0"/>
          </a:p>
          <a:p>
            <a:endParaRPr lang="en-GB" sz="3200" dirty="0"/>
          </a:p>
        </p:txBody>
      </p:sp>
      <p:pic>
        <p:nvPicPr>
          <p:cNvPr id="33" name="Picture 32" descr="Metal tic-tac-toe game pieces">
            <a:extLst>
              <a:ext uri="{FF2B5EF4-FFF2-40B4-BE49-F238E27FC236}">
                <a16:creationId xmlns:a16="http://schemas.microsoft.com/office/drawing/2014/main" id="{CD7CD00F-46E6-4A23-B26A-D0D5E1CCFDA5}"/>
              </a:ext>
            </a:extLst>
          </p:cNvPr>
          <p:cNvPicPr>
            <a:picLocks noChangeAspect="1"/>
          </p:cNvPicPr>
          <p:nvPr/>
        </p:nvPicPr>
        <p:blipFill rotWithShape="1">
          <a:blip r:embed="rId2">
            <a:duotone>
              <a:prstClr val="black"/>
              <a:prstClr val="white"/>
            </a:duotone>
          </a:blip>
          <a:srcRect l="5675" r="19242"/>
          <a:stretch/>
        </p:blipFill>
        <p:spPr>
          <a:xfrm>
            <a:off x="5326408" y="10"/>
            <a:ext cx="6865592" cy="6857990"/>
          </a:xfrm>
          <a:custGeom>
            <a:avLst/>
            <a:gdLst/>
            <a:ahLst/>
            <a:cxnLst/>
            <a:rect l="l" t="t" r="r" b="b"/>
            <a:pathLst>
              <a:path w="6865592" h="6858000">
                <a:moveTo>
                  <a:pt x="3068432" y="0"/>
                </a:moveTo>
                <a:lnTo>
                  <a:pt x="6865592" y="0"/>
                </a:lnTo>
                <a:lnTo>
                  <a:pt x="6865592" y="6858000"/>
                </a:lnTo>
                <a:lnTo>
                  <a:pt x="3068431" y="6858000"/>
                </a:lnTo>
                <a:lnTo>
                  <a:pt x="3064426" y="6854853"/>
                </a:lnTo>
                <a:cubicBezTo>
                  <a:pt x="2077725" y="6040555"/>
                  <a:pt x="1448804" y="4808224"/>
                  <a:pt x="1448804" y="3429000"/>
                </a:cubicBezTo>
                <a:cubicBezTo>
                  <a:pt x="1448804" y="2049777"/>
                  <a:pt x="2077725" y="817446"/>
                  <a:pt x="3064426" y="3148"/>
                </a:cubicBezTo>
                <a:close/>
                <a:moveTo>
                  <a:pt x="1056707" y="0"/>
                </a:moveTo>
                <a:lnTo>
                  <a:pt x="2472663" y="0"/>
                </a:lnTo>
                <a:lnTo>
                  <a:pt x="2400426" y="75768"/>
                </a:lnTo>
                <a:cubicBezTo>
                  <a:pt x="1595468" y="961418"/>
                  <a:pt x="1104860" y="2137915"/>
                  <a:pt x="1104860" y="3429000"/>
                </a:cubicBezTo>
                <a:cubicBezTo>
                  <a:pt x="1104860" y="4720086"/>
                  <a:pt x="1595468" y="5896583"/>
                  <a:pt x="2400426" y="6782233"/>
                </a:cubicBezTo>
                <a:lnTo>
                  <a:pt x="2472663" y="6858000"/>
                </a:lnTo>
                <a:lnTo>
                  <a:pt x="1056707" y="6858000"/>
                </a:lnTo>
                <a:lnTo>
                  <a:pt x="1040415" y="6835090"/>
                </a:lnTo>
                <a:cubicBezTo>
                  <a:pt x="383550" y="5862802"/>
                  <a:pt x="0" y="4690693"/>
                  <a:pt x="0" y="3429000"/>
                </a:cubicBezTo>
                <a:cubicBezTo>
                  <a:pt x="0" y="2167308"/>
                  <a:pt x="383550" y="995199"/>
                  <a:pt x="1040415" y="22911"/>
                </a:cubicBezTo>
                <a:close/>
              </a:path>
            </a:pathLst>
          </a:custGeom>
        </p:spPr>
      </p:pic>
      <p:sp>
        <p:nvSpPr>
          <p:cNvPr id="46" name="Freeform: Shape 45">
            <a:extLst>
              <a:ext uri="{FF2B5EF4-FFF2-40B4-BE49-F238E27FC236}">
                <a16:creationId xmlns:a16="http://schemas.microsoft.com/office/drawing/2014/main" id="{ABB34BBC-69D7-4906-8E5B-64C9EE038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26408"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11078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6FD29E-7D31-4135-8FE3-34C0DD642939}"/>
              </a:ext>
            </a:extLst>
          </p:cNvPr>
          <p:cNvPicPr>
            <a:picLocks noGrp="1" noChangeAspect="1"/>
          </p:cNvPicPr>
          <p:nvPr>
            <p:ph idx="1"/>
          </p:nvPr>
        </p:nvPicPr>
        <p:blipFill>
          <a:blip r:embed="rId2"/>
          <a:stretch>
            <a:fillRect/>
          </a:stretch>
        </p:blipFill>
        <p:spPr>
          <a:xfrm>
            <a:off x="3765001" y="553830"/>
            <a:ext cx="3812137" cy="5778671"/>
          </a:xfrm>
        </p:spPr>
      </p:pic>
      <p:pic>
        <p:nvPicPr>
          <p:cNvPr id="7" name="Picture 6">
            <a:extLst>
              <a:ext uri="{FF2B5EF4-FFF2-40B4-BE49-F238E27FC236}">
                <a16:creationId xmlns:a16="http://schemas.microsoft.com/office/drawing/2014/main" id="{80EA8381-6293-40A4-9F40-23341F24FE11}"/>
              </a:ext>
            </a:extLst>
          </p:cNvPr>
          <p:cNvPicPr>
            <a:picLocks noChangeAspect="1"/>
          </p:cNvPicPr>
          <p:nvPr/>
        </p:nvPicPr>
        <p:blipFill>
          <a:blip r:embed="rId3"/>
          <a:stretch>
            <a:fillRect/>
          </a:stretch>
        </p:blipFill>
        <p:spPr>
          <a:xfrm>
            <a:off x="7703747" y="404274"/>
            <a:ext cx="4113114" cy="5928227"/>
          </a:xfrm>
          <a:prstGeom prst="rect">
            <a:avLst/>
          </a:prstGeom>
        </p:spPr>
      </p:pic>
      <p:sp>
        <p:nvSpPr>
          <p:cNvPr id="2" name="Title 1">
            <a:extLst>
              <a:ext uri="{FF2B5EF4-FFF2-40B4-BE49-F238E27FC236}">
                <a16:creationId xmlns:a16="http://schemas.microsoft.com/office/drawing/2014/main" id="{38394663-5F35-486F-A1AE-46051580CE5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Τώρα πήγαινε στο βιβλιο των Μαθηματικών σου, Μέρος 4 και κάνε τις σελίδες 16-18.</a:t>
            </a:r>
          </a:p>
        </p:txBody>
      </p:sp>
    </p:spTree>
    <p:extLst>
      <p:ext uri="{BB962C8B-B14F-4D97-AF65-F5344CB8AC3E}">
        <p14:creationId xmlns:p14="http://schemas.microsoft.com/office/powerpoint/2010/main" val="211267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A65A36A-4918-4827-BAD8-4DDDD85C6024}"/>
              </a:ext>
            </a:extLst>
          </p:cNvPr>
          <p:cNvPicPr>
            <a:picLocks noChangeAspect="1"/>
          </p:cNvPicPr>
          <p:nvPr/>
        </p:nvPicPr>
        <p:blipFill>
          <a:blip r:embed="rId2"/>
          <a:stretch>
            <a:fillRect/>
          </a:stretch>
        </p:blipFill>
        <p:spPr>
          <a:xfrm>
            <a:off x="166717" y="0"/>
            <a:ext cx="5067891" cy="6822162"/>
          </a:xfrm>
          <a:prstGeom prst="rect">
            <a:avLst/>
          </a:prstGeom>
        </p:spPr>
      </p:pic>
      <p:sp>
        <p:nvSpPr>
          <p:cNvPr id="14" name="Freeform: Shape 13">
            <a:extLst>
              <a:ext uri="{FF2B5EF4-FFF2-40B4-BE49-F238E27FC236}">
                <a16:creationId xmlns:a16="http://schemas.microsoft.com/office/drawing/2014/main" id="{662A3FAA-D056-4098-8115-EA61EAF06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7645" y="839534"/>
            <a:ext cx="6781601" cy="5652388"/>
          </a:xfrm>
          <a:custGeom>
            <a:avLst/>
            <a:gdLst>
              <a:gd name="connsiteX0" fmla="*/ 2768595 w 4574113"/>
              <a:gd name="connsiteY0" fmla="*/ 2476119 h 3812472"/>
              <a:gd name="connsiteX1" fmla="*/ 3374676 w 4574113"/>
              <a:gd name="connsiteY1" fmla="*/ 2476119 h 3812472"/>
              <a:gd name="connsiteX2" fmla="*/ 3403209 w 4574113"/>
              <a:gd name="connsiteY2" fmla="*/ 2479909 h 3812472"/>
              <a:gd name="connsiteX3" fmla="*/ 3422833 w 4574113"/>
              <a:gd name="connsiteY3" fmla="*/ 2488137 h 3812472"/>
              <a:gd name="connsiteX4" fmla="*/ 3410840 w 4574113"/>
              <a:gd name="connsiteY4" fmla="*/ 2508879 h 3812472"/>
              <a:gd name="connsiteX5" fmla="*/ 2985934 w 4574113"/>
              <a:gd name="connsiteY5" fmla="*/ 3243764 h 3812472"/>
              <a:gd name="connsiteX6" fmla="*/ 2732784 w 4574113"/>
              <a:gd name="connsiteY6" fmla="*/ 3390890 h 3812472"/>
              <a:gd name="connsiteX7" fmla="*/ 2529297 w 4574113"/>
              <a:gd name="connsiteY7" fmla="*/ 3390890 h 3812472"/>
              <a:gd name="connsiteX8" fmla="*/ 2505559 w 4574113"/>
              <a:gd name="connsiteY8" fmla="*/ 3390890 h 3812472"/>
              <a:gd name="connsiteX9" fmla="*/ 2482907 w 4574113"/>
              <a:gd name="connsiteY9" fmla="*/ 3351884 h 3812472"/>
              <a:gd name="connsiteX10" fmla="*/ 2371959 w 4574113"/>
              <a:gd name="connsiteY10" fmla="*/ 3160822 h 3812472"/>
              <a:gd name="connsiteX11" fmla="*/ 2371959 w 4574113"/>
              <a:gd name="connsiteY11" fmla="*/ 3053878 h 3812472"/>
              <a:gd name="connsiteX12" fmla="*/ 2675654 w 4574113"/>
              <a:gd name="connsiteY12" fmla="*/ 2530895 h 3812472"/>
              <a:gd name="connsiteX13" fmla="*/ 2768595 w 4574113"/>
              <a:gd name="connsiteY13" fmla="*/ 2476119 h 3812472"/>
              <a:gd name="connsiteX14" fmla="*/ 3909778 w 4574113"/>
              <a:gd name="connsiteY14" fmla="*/ 676847 h 3812472"/>
              <a:gd name="connsiteX15" fmla="*/ 4305516 w 4574113"/>
              <a:gd name="connsiteY15" fmla="*/ 676847 h 3812472"/>
              <a:gd name="connsiteX16" fmla="*/ 4367056 w 4574113"/>
              <a:gd name="connsiteY16" fmla="*/ 712612 h 3812472"/>
              <a:gd name="connsiteX17" fmla="*/ 4564498 w 4574113"/>
              <a:gd name="connsiteY17" fmla="*/ 1054092 h 3812472"/>
              <a:gd name="connsiteX18" fmla="*/ 4564498 w 4574113"/>
              <a:gd name="connsiteY18" fmla="*/ 1123921 h 3812472"/>
              <a:gd name="connsiteX19" fmla="*/ 4367056 w 4574113"/>
              <a:gd name="connsiteY19" fmla="*/ 1465401 h 3812472"/>
              <a:gd name="connsiteX20" fmla="*/ 4305516 w 4574113"/>
              <a:gd name="connsiteY20" fmla="*/ 1501167 h 3812472"/>
              <a:gd name="connsiteX21" fmla="*/ 3909778 w 4574113"/>
              <a:gd name="connsiteY21" fmla="*/ 1501167 h 3812472"/>
              <a:gd name="connsiteX22" fmla="*/ 3849091 w 4574113"/>
              <a:gd name="connsiteY22" fmla="*/ 1465401 h 3812472"/>
              <a:gd name="connsiteX23" fmla="*/ 3650795 w 4574113"/>
              <a:gd name="connsiteY23" fmla="*/ 1123921 h 3812472"/>
              <a:gd name="connsiteX24" fmla="*/ 3650795 w 4574113"/>
              <a:gd name="connsiteY24" fmla="*/ 1054092 h 3812472"/>
              <a:gd name="connsiteX25" fmla="*/ 3849091 w 4574113"/>
              <a:gd name="connsiteY25" fmla="*/ 712612 h 3812472"/>
              <a:gd name="connsiteX26" fmla="*/ 3909778 w 4574113"/>
              <a:gd name="connsiteY26" fmla="*/ 676847 h 3812472"/>
              <a:gd name="connsiteX27" fmla="*/ 1104892 w 4574113"/>
              <a:gd name="connsiteY27" fmla="*/ 0 h 3812472"/>
              <a:gd name="connsiteX28" fmla="*/ 2732784 w 4574113"/>
              <a:gd name="connsiteY28" fmla="*/ 0 h 3812472"/>
              <a:gd name="connsiteX29" fmla="*/ 2985934 w 4574113"/>
              <a:gd name="connsiteY29" fmla="*/ 147125 h 3812472"/>
              <a:gd name="connsiteX30" fmla="*/ 3798122 w 4574113"/>
              <a:gd name="connsiteY30" fmla="*/ 1551823 h 3812472"/>
              <a:gd name="connsiteX31" fmla="*/ 3798122 w 4574113"/>
              <a:gd name="connsiteY31" fmla="*/ 1839068 h 3812472"/>
              <a:gd name="connsiteX32" fmla="*/ 3496551 w 4574113"/>
              <a:gd name="connsiteY32" fmla="*/ 2360642 h 3812472"/>
              <a:gd name="connsiteX33" fmla="*/ 3471135 w 4574113"/>
              <a:gd name="connsiteY33" fmla="*/ 2404597 h 3812472"/>
              <a:gd name="connsiteX34" fmla="*/ 3472029 w 4574113"/>
              <a:gd name="connsiteY34" fmla="*/ 2404972 h 3812472"/>
              <a:gd name="connsiteX35" fmla="*/ 3516881 w 4574113"/>
              <a:gd name="connsiteY35" fmla="*/ 2450209 h 3812472"/>
              <a:gd name="connsiteX36" fmla="*/ 3857970 w 4574113"/>
              <a:gd name="connsiteY36" fmla="*/ 3040131 h 3812472"/>
              <a:gd name="connsiteX37" fmla="*/ 3857970 w 4574113"/>
              <a:gd name="connsiteY37" fmla="*/ 3160764 h 3812472"/>
              <a:gd name="connsiteX38" fmla="*/ 3516881 w 4574113"/>
              <a:gd name="connsiteY38" fmla="*/ 3750684 h 3812472"/>
              <a:gd name="connsiteX39" fmla="*/ 3410567 w 4574113"/>
              <a:gd name="connsiteY39" fmla="*/ 3812472 h 3812472"/>
              <a:gd name="connsiteX40" fmla="*/ 2726911 w 4574113"/>
              <a:gd name="connsiteY40" fmla="*/ 3812472 h 3812472"/>
              <a:gd name="connsiteX41" fmla="*/ 2622074 w 4574113"/>
              <a:gd name="connsiteY41" fmla="*/ 3750684 h 3812472"/>
              <a:gd name="connsiteX42" fmla="*/ 2438330 w 4574113"/>
              <a:gd name="connsiteY42" fmla="*/ 3434265 h 3812472"/>
              <a:gd name="connsiteX43" fmla="*/ 2417573 w 4574113"/>
              <a:gd name="connsiteY43" fmla="*/ 3398519 h 3812472"/>
              <a:gd name="connsiteX44" fmla="*/ 2433905 w 4574113"/>
              <a:gd name="connsiteY44" fmla="*/ 3398519 h 3812472"/>
              <a:gd name="connsiteX45" fmla="*/ 2511101 w 4574113"/>
              <a:gd name="connsiteY45" fmla="*/ 3398519 h 3812472"/>
              <a:gd name="connsiteX46" fmla="*/ 2544636 w 4574113"/>
              <a:gd name="connsiteY46" fmla="*/ 3456269 h 3812472"/>
              <a:gd name="connsiteX47" fmla="*/ 2672757 w 4574113"/>
              <a:gd name="connsiteY47" fmla="*/ 3676902 h 3812472"/>
              <a:gd name="connsiteX48" fmla="*/ 2765699 w 4574113"/>
              <a:gd name="connsiteY48" fmla="*/ 3731679 h 3812472"/>
              <a:gd name="connsiteX49" fmla="*/ 3371780 w 4574113"/>
              <a:gd name="connsiteY49" fmla="*/ 3731679 h 3812472"/>
              <a:gd name="connsiteX50" fmla="*/ 3466029 w 4574113"/>
              <a:gd name="connsiteY50" fmla="*/ 3676902 h 3812472"/>
              <a:gd name="connsiteX51" fmla="*/ 3768415 w 4574113"/>
              <a:gd name="connsiteY51" fmla="*/ 3153920 h 3812472"/>
              <a:gd name="connsiteX52" fmla="*/ 3768415 w 4574113"/>
              <a:gd name="connsiteY52" fmla="*/ 3046975 h 3812472"/>
              <a:gd name="connsiteX53" fmla="*/ 3466029 w 4574113"/>
              <a:gd name="connsiteY53" fmla="*/ 2523992 h 3812472"/>
              <a:gd name="connsiteX54" fmla="*/ 3426268 w 4574113"/>
              <a:gd name="connsiteY54" fmla="*/ 2483888 h 3812472"/>
              <a:gd name="connsiteX55" fmla="*/ 3421667 w 4574113"/>
              <a:gd name="connsiteY55" fmla="*/ 2481960 h 3812472"/>
              <a:gd name="connsiteX56" fmla="*/ 3446331 w 4574113"/>
              <a:gd name="connsiteY56" fmla="*/ 2439303 h 3812472"/>
              <a:gd name="connsiteX57" fmla="*/ 3464674 w 4574113"/>
              <a:gd name="connsiteY57" fmla="*/ 2407578 h 3812472"/>
              <a:gd name="connsiteX58" fmla="*/ 3445649 w 4574113"/>
              <a:gd name="connsiteY58" fmla="*/ 2399601 h 3812472"/>
              <a:gd name="connsiteX59" fmla="*/ 3413464 w 4574113"/>
              <a:gd name="connsiteY59" fmla="*/ 2395325 h 3812472"/>
              <a:gd name="connsiteX60" fmla="*/ 2729808 w 4574113"/>
              <a:gd name="connsiteY60" fmla="*/ 2395325 h 3812472"/>
              <a:gd name="connsiteX61" fmla="*/ 2624971 w 4574113"/>
              <a:gd name="connsiteY61" fmla="*/ 2457112 h 3812472"/>
              <a:gd name="connsiteX62" fmla="*/ 2282405 w 4574113"/>
              <a:gd name="connsiteY62" fmla="*/ 3047034 h 3812472"/>
              <a:gd name="connsiteX63" fmla="*/ 2282405 w 4574113"/>
              <a:gd name="connsiteY63" fmla="*/ 3167666 h 3812472"/>
              <a:gd name="connsiteX64" fmla="*/ 2395478 w 4574113"/>
              <a:gd name="connsiteY64" fmla="*/ 3362386 h 3812472"/>
              <a:gd name="connsiteX65" fmla="*/ 2412031 w 4574113"/>
              <a:gd name="connsiteY65" fmla="*/ 3390890 h 3812472"/>
              <a:gd name="connsiteX66" fmla="*/ 2335350 w 4574113"/>
              <a:gd name="connsiteY66" fmla="*/ 3390890 h 3812472"/>
              <a:gd name="connsiteX67" fmla="*/ 1104892 w 4574113"/>
              <a:gd name="connsiteY67" fmla="*/ 3390890 h 3812472"/>
              <a:gd name="connsiteX68" fmla="*/ 855258 w 4574113"/>
              <a:gd name="connsiteY68" fmla="*/ 3243764 h 3812472"/>
              <a:gd name="connsiteX69" fmla="*/ 39555 w 4574113"/>
              <a:gd name="connsiteY69" fmla="*/ 1839068 h 3812472"/>
              <a:gd name="connsiteX70" fmla="*/ 39555 w 4574113"/>
              <a:gd name="connsiteY70" fmla="*/ 1551823 h 3812472"/>
              <a:gd name="connsiteX71" fmla="*/ 855258 w 4574113"/>
              <a:gd name="connsiteY71" fmla="*/ 147125 h 3812472"/>
              <a:gd name="connsiteX72" fmla="*/ 1104892 w 4574113"/>
              <a:gd name="connsiteY72" fmla="*/ 0 h 38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E86E0E0-C025-46D4-A5AF-0D5F7C62CB5C}"/>
              </a:ext>
            </a:extLst>
          </p:cNvPr>
          <p:cNvSpPr>
            <a:spLocks noGrp="1"/>
          </p:cNvSpPr>
          <p:nvPr>
            <p:ph type="title"/>
          </p:nvPr>
        </p:nvSpPr>
        <p:spPr>
          <a:xfrm>
            <a:off x="6209383" y="1371600"/>
            <a:ext cx="3573440" cy="1180532"/>
          </a:xfrm>
        </p:spPr>
        <p:txBody>
          <a:bodyPr anchor="b">
            <a:normAutofit/>
          </a:bodyPr>
          <a:lstStyle/>
          <a:p>
            <a:r>
              <a:rPr lang="el-GR" sz="2800" b="1" u="sng" dirty="0">
                <a:solidFill>
                  <a:schemeClr val="bg1"/>
                </a:solidFill>
              </a:rPr>
              <a:t>Σελίδα 18: </a:t>
            </a:r>
            <a:br>
              <a:rPr lang="el-GR" sz="1700" dirty="0">
                <a:solidFill>
                  <a:schemeClr val="bg1"/>
                </a:solidFill>
              </a:rPr>
            </a:br>
            <a:endParaRPr lang="en-GB" sz="1700" dirty="0">
              <a:solidFill>
                <a:schemeClr val="bg1"/>
              </a:solidFill>
            </a:endParaRPr>
          </a:p>
        </p:txBody>
      </p:sp>
      <p:sp>
        <p:nvSpPr>
          <p:cNvPr id="9" name="Content Placeholder 8">
            <a:extLst>
              <a:ext uri="{FF2B5EF4-FFF2-40B4-BE49-F238E27FC236}">
                <a16:creationId xmlns:a16="http://schemas.microsoft.com/office/drawing/2014/main" id="{17B60659-0486-4B1E-A859-D997B59BE474}"/>
              </a:ext>
            </a:extLst>
          </p:cNvPr>
          <p:cNvSpPr>
            <a:spLocks noGrp="1"/>
          </p:cNvSpPr>
          <p:nvPr>
            <p:ph idx="1"/>
          </p:nvPr>
        </p:nvSpPr>
        <p:spPr>
          <a:xfrm>
            <a:off x="6209382" y="2621191"/>
            <a:ext cx="3894161" cy="1943985"/>
          </a:xfrm>
        </p:spPr>
        <p:txBody>
          <a:bodyPr anchor="t">
            <a:normAutofit/>
          </a:bodyPr>
          <a:lstStyle/>
          <a:p>
            <a:r>
              <a:rPr lang="el-GR" dirty="0">
                <a:solidFill>
                  <a:schemeClr val="bg1"/>
                </a:solidFill>
              </a:rPr>
              <a:t>Σκέψου ποια είναι η πιο λογική απάντηση – αριθμός για καθετί που σου ζητείται. </a:t>
            </a:r>
            <a:endParaRPr lang="en-US" dirty="0">
              <a:solidFill>
                <a:schemeClr val="bg1"/>
              </a:solidFill>
            </a:endParaRPr>
          </a:p>
        </p:txBody>
      </p:sp>
    </p:spTree>
    <p:extLst>
      <p:ext uri="{BB962C8B-B14F-4D97-AF65-F5344CB8AC3E}">
        <p14:creationId xmlns:p14="http://schemas.microsoft.com/office/powerpoint/2010/main" val="1687951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44C778-FBED-4B51-94E1-F6E4884E8124}"/>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a:solidFill>
                  <a:schemeClr val="tx1"/>
                </a:solidFill>
                <a:latin typeface="+mj-lt"/>
                <a:ea typeface="+mj-ea"/>
                <a:cs typeface="+mj-cs"/>
              </a:rPr>
              <a:t>Τελειώσαμε για σήμερα!!</a:t>
            </a:r>
          </a:p>
        </p:txBody>
      </p:sp>
      <p:sp>
        <p:nvSpPr>
          <p:cNvPr id="3" name="Content Placeholder 2">
            <a:extLst>
              <a:ext uri="{FF2B5EF4-FFF2-40B4-BE49-F238E27FC236}">
                <a16:creationId xmlns:a16="http://schemas.microsoft.com/office/drawing/2014/main" id="{00C72070-6666-4CAF-A149-0F44925A55E9}"/>
              </a:ext>
            </a:extLst>
          </p:cNvPr>
          <p:cNvSpPr>
            <a:spLocks noGrp="1"/>
          </p:cNvSpPr>
          <p:nvPr>
            <p:ph idx="1"/>
          </p:nvPr>
        </p:nvSpPr>
        <p:spPr>
          <a:xfrm>
            <a:off x="795338" y="4092320"/>
            <a:ext cx="10601325" cy="1144884"/>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rPr>
              <a:t>Καλή συνέχεια…</a:t>
            </a:r>
          </a:p>
        </p:txBody>
      </p:sp>
      <p:cxnSp>
        <p:nvCxnSpPr>
          <p:cNvPr id="33"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726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5">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34" name="Freeform: Shape 27">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914C912-24E9-49BA-A04A-0D8B570EE449}"/>
              </a:ext>
            </a:extLst>
          </p:cNvPr>
          <p:cNvSpPr>
            <a:spLocks noGrp="1"/>
          </p:cNvSpPr>
          <p:nvPr>
            <p:ph type="title"/>
          </p:nvPr>
        </p:nvSpPr>
        <p:spPr>
          <a:xfrm>
            <a:off x="765051" y="662400"/>
            <a:ext cx="3384000" cy="1492132"/>
          </a:xfrm>
        </p:spPr>
        <p:txBody>
          <a:bodyPr vert="horz" lIns="91440" tIns="45720" rIns="91440" bIns="45720" rtlCol="0" anchor="t">
            <a:normAutofit/>
          </a:bodyPr>
          <a:lstStyle/>
          <a:p>
            <a:r>
              <a:rPr lang="en-US" kern="1200">
                <a:solidFill>
                  <a:schemeClr val="bg1"/>
                </a:solidFill>
                <a:latin typeface="+mj-lt"/>
                <a:ea typeface="+mj-ea"/>
                <a:cs typeface="+mj-cs"/>
              </a:rPr>
              <a:t>Σελίδα 15</a:t>
            </a:r>
          </a:p>
        </p:txBody>
      </p:sp>
      <p:sp>
        <p:nvSpPr>
          <p:cNvPr id="6" name="TextBox 5">
            <a:extLst>
              <a:ext uri="{FF2B5EF4-FFF2-40B4-BE49-F238E27FC236}">
                <a16:creationId xmlns:a16="http://schemas.microsoft.com/office/drawing/2014/main" id="{1164DAB2-8892-4426-A7EC-B0AB9F325800}"/>
              </a:ext>
            </a:extLst>
          </p:cNvPr>
          <p:cNvSpPr txBox="1"/>
          <p:nvPr/>
        </p:nvSpPr>
        <p:spPr>
          <a:xfrm>
            <a:off x="765051" y="2286000"/>
            <a:ext cx="3384000" cy="384480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a:solidFill>
                  <a:schemeClr val="bg1">
                    <a:alpha val="60000"/>
                  </a:schemeClr>
                </a:solidFill>
              </a:rPr>
              <a:t>Παρατήρησε τα διάφορα μεταφορικά μέσα και σκέψου πόσα άτομα θα μπορούσαν να χωρέσουν στο καθένα.  Αν δυσκολεύεσαι σε μερικά όπως είναι το τρένο, παρατήρησε πόσοι στέκονται στην πλατφόρμα, περιμένοντας να επιβιβαστούν και υπολόγισε πόσοι απ’ αυτούς θα χωρούσαν σε κάθε βαγόνι του τρένου.</a:t>
            </a:r>
          </a:p>
        </p:txBody>
      </p:sp>
      <p:pic>
        <p:nvPicPr>
          <p:cNvPr id="5" name="Content Placeholder 4">
            <a:extLst>
              <a:ext uri="{FF2B5EF4-FFF2-40B4-BE49-F238E27FC236}">
                <a16:creationId xmlns:a16="http://schemas.microsoft.com/office/drawing/2014/main" id="{85FDF411-972A-4F7B-95CB-11CF0E5341E5}"/>
              </a:ext>
            </a:extLst>
          </p:cNvPr>
          <p:cNvPicPr>
            <a:picLocks noGrp="1" noChangeAspect="1"/>
          </p:cNvPicPr>
          <p:nvPr>
            <p:ph idx="1"/>
          </p:nvPr>
        </p:nvPicPr>
        <p:blipFill>
          <a:blip r:embed="rId2"/>
          <a:stretch>
            <a:fillRect/>
          </a:stretch>
        </p:blipFill>
        <p:spPr>
          <a:xfrm>
            <a:off x="5458749" y="85462"/>
            <a:ext cx="5750025" cy="6808323"/>
          </a:xfrm>
          <a:prstGeom prst="rect">
            <a:avLst/>
          </a:prstGeom>
        </p:spPr>
      </p:pic>
    </p:spTree>
    <p:extLst>
      <p:ext uri="{BB962C8B-B14F-4D97-AF65-F5344CB8AC3E}">
        <p14:creationId xmlns:p14="http://schemas.microsoft.com/office/powerpoint/2010/main" val="117191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7A9A-AA90-4F31-AA9D-B278A8FE29D3}"/>
              </a:ext>
            </a:extLst>
          </p:cNvPr>
          <p:cNvSpPr>
            <a:spLocks noGrp="1"/>
          </p:cNvSpPr>
          <p:nvPr>
            <p:ph type="title"/>
          </p:nvPr>
        </p:nvSpPr>
        <p:spPr>
          <a:xfrm>
            <a:off x="388695" y="36474"/>
            <a:ext cx="10515600" cy="1325563"/>
          </a:xfrm>
        </p:spPr>
        <p:txBody>
          <a:bodyPr/>
          <a:lstStyle/>
          <a:p>
            <a:r>
              <a:rPr lang="el-GR" b="1"/>
              <a:t>Λογικά…..</a:t>
            </a:r>
            <a:endParaRPr lang="en-GB" b="1" dirty="0"/>
          </a:p>
        </p:txBody>
      </p:sp>
      <p:pic>
        <p:nvPicPr>
          <p:cNvPr id="5" name="Content Placeholder 4">
            <a:extLst>
              <a:ext uri="{FF2B5EF4-FFF2-40B4-BE49-F238E27FC236}">
                <a16:creationId xmlns:a16="http://schemas.microsoft.com/office/drawing/2014/main" id="{B83F7571-E0BB-4B60-9A7B-75982132A117}"/>
              </a:ext>
            </a:extLst>
          </p:cNvPr>
          <p:cNvPicPr>
            <a:picLocks noGrp="1" noChangeAspect="1"/>
          </p:cNvPicPr>
          <p:nvPr>
            <p:ph idx="1"/>
          </p:nvPr>
        </p:nvPicPr>
        <p:blipFill>
          <a:blip r:embed="rId2"/>
          <a:stretch>
            <a:fillRect/>
          </a:stretch>
        </p:blipFill>
        <p:spPr>
          <a:xfrm>
            <a:off x="388695" y="1323256"/>
            <a:ext cx="2488504" cy="1933273"/>
          </a:xfrm>
        </p:spPr>
      </p:pic>
      <p:pic>
        <p:nvPicPr>
          <p:cNvPr id="7" name="Picture 6">
            <a:extLst>
              <a:ext uri="{FF2B5EF4-FFF2-40B4-BE49-F238E27FC236}">
                <a16:creationId xmlns:a16="http://schemas.microsoft.com/office/drawing/2014/main" id="{9435C0AD-62E5-4840-A57A-86D50B5FB053}"/>
              </a:ext>
            </a:extLst>
          </p:cNvPr>
          <p:cNvPicPr>
            <a:picLocks noChangeAspect="1"/>
          </p:cNvPicPr>
          <p:nvPr/>
        </p:nvPicPr>
        <p:blipFill>
          <a:blip r:embed="rId3"/>
          <a:stretch>
            <a:fillRect/>
          </a:stretch>
        </p:blipFill>
        <p:spPr>
          <a:xfrm>
            <a:off x="3452203" y="1382795"/>
            <a:ext cx="2934530" cy="2304563"/>
          </a:xfrm>
          <a:prstGeom prst="rect">
            <a:avLst/>
          </a:prstGeom>
        </p:spPr>
      </p:pic>
      <p:pic>
        <p:nvPicPr>
          <p:cNvPr id="9" name="Picture 8">
            <a:extLst>
              <a:ext uri="{FF2B5EF4-FFF2-40B4-BE49-F238E27FC236}">
                <a16:creationId xmlns:a16="http://schemas.microsoft.com/office/drawing/2014/main" id="{EB22EC3D-D548-4DC3-A299-26F112684303}"/>
              </a:ext>
            </a:extLst>
          </p:cNvPr>
          <p:cNvPicPr>
            <a:picLocks noChangeAspect="1"/>
          </p:cNvPicPr>
          <p:nvPr/>
        </p:nvPicPr>
        <p:blipFill>
          <a:blip r:embed="rId4"/>
          <a:stretch>
            <a:fillRect/>
          </a:stretch>
        </p:blipFill>
        <p:spPr>
          <a:xfrm>
            <a:off x="8266606" y="4095205"/>
            <a:ext cx="3295461" cy="2589291"/>
          </a:xfrm>
          <a:prstGeom prst="rect">
            <a:avLst/>
          </a:prstGeom>
        </p:spPr>
      </p:pic>
      <p:pic>
        <p:nvPicPr>
          <p:cNvPr id="11" name="Picture 10">
            <a:extLst>
              <a:ext uri="{FF2B5EF4-FFF2-40B4-BE49-F238E27FC236}">
                <a16:creationId xmlns:a16="http://schemas.microsoft.com/office/drawing/2014/main" id="{2B342D05-AFF5-491D-89A8-AFF1A3E15552}"/>
              </a:ext>
            </a:extLst>
          </p:cNvPr>
          <p:cNvPicPr>
            <a:picLocks noChangeAspect="1"/>
          </p:cNvPicPr>
          <p:nvPr/>
        </p:nvPicPr>
        <p:blipFill>
          <a:blip r:embed="rId5"/>
          <a:stretch>
            <a:fillRect/>
          </a:stretch>
        </p:blipFill>
        <p:spPr>
          <a:xfrm>
            <a:off x="7056139" y="1414856"/>
            <a:ext cx="2934530" cy="2279782"/>
          </a:xfrm>
          <a:prstGeom prst="rect">
            <a:avLst/>
          </a:prstGeom>
        </p:spPr>
      </p:pic>
      <p:pic>
        <p:nvPicPr>
          <p:cNvPr id="13" name="Picture 12">
            <a:extLst>
              <a:ext uri="{FF2B5EF4-FFF2-40B4-BE49-F238E27FC236}">
                <a16:creationId xmlns:a16="http://schemas.microsoft.com/office/drawing/2014/main" id="{6452057C-C28D-4FC4-98DC-D5D50B960F79}"/>
              </a:ext>
            </a:extLst>
          </p:cNvPr>
          <p:cNvPicPr>
            <a:picLocks noChangeAspect="1"/>
          </p:cNvPicPr>
          <p:nvPr/>
        </p:nvPicPr>
        <p:blipFill>
          <a:blip r:embed="rId6"/>
          <a:stretch>
            <a:fillRect/>
          </a:stretch>
        </p:blipFill>
        <p:spPr>
          <a:xfrm>
            <a:off x="2390228" y="4199164"/>
            <a:ext cx="2654955" cy="1998130"/>
          </a:xfrm>
          <a:prstGeom prst="rect">
            <a:avLst/>
          </a:prstGeom>
        </p:spPr>
      </p:pic>
      <p:sp>
        <p:nvSpPr>
          <p:cNvPr id="14" name="TextBox 13">
            <a:extLst>
              <a:ext uri="{FF2B5EF4-FFF2-40B4-BE49-F238E27FC236}">
                <a16:creationId xmlns:a16="http://schemas.microsoft.com/office/drawing/2014/main" id="{334F2A00-449F-4403-A8BC-C92FD6E871E8}"/>
              </a:ext>
            </a:extLst>
          </p:cNvPr>
          <p:cNvSpPr txBox="1"/>
          <p:nvPr/>
        </p:nvSpPr>
        <p:spPr>
          <a:xfrm>
            <a:off x="388695" y="3429000"/>
            <a:ext cx="2227896" cy="923330"/>
          </a:xfrm>
          <a:prstGeom prst="rect">
            <a:avLst/>
          </a:prstGeom>
          <a:solidFill>
            <a:srgbClr val="FFFF00"/>
          </a:solidFill>
        </p:spPr>
        <p:txBody>
          <a:bodyPr wrap="square" rtlCol="0">
            <a:spAutoFit/>
          </a:bodyPr>
          <a:lstStyle/>
          <a:p>
            <a:r>
              <a:rPr lang="el-GR" b="1" dirty="0"/>
              <a:t>Ένα ταξί χωράει μονοψήφιο αριθμό ατόμων.</a:t>
            </a:r>
            <a:endParaRPr lang="en-GB" b="1" dirty="0"/>
          </a:p>
        </p:txBody>
      </p:sp>
      <p:sp>
        <p:nvSpPr>
          <p:cNvPr id="15" name="TextBox 14">
            <a:extLst>
              <a:ext uri="{FF2B5EF4-FFF2-40B4-BE49-F238E27FC236}">
                <a16:creationId xmlns:a16="http://schemas.microsoft.com/office/drawing/2014/main" id="{3E572B7A-DF83-4FFC-80A1-58AD360B1164}"/>
              </a:ext>
            </a:extLst>
          </p:cNvPr>
          <p:cNvSpPr txBox="1"/>
          <p:nvPr/>
        </p:nvSpPr>
        <p:spPr>
          <a:xfrm>
            <a:off x="629933" y="4928186"/>
            <a:ext cx="2106625" cy="923330"/>
          </a:xfrm>
          <a:prstGeom prst="rect">
            <a:avLst/>
          </a:prstGeom>
          <a:solidFill>
            <a:schemeClr val="accent2">
              <a:lumMod val="60000"/>
              <a:lumOff val="40000"/>
            </a:schemeClr>
          </a:solidFill>
        </p:spPr>
        <p:txBody>
          <a:bodyPr wrap="square" rtlCol="0">
            <a:spAutoFit/>
          </a:bodyPr>
          <a:lstStyle/>
          <a:p>
            <a:r>
              <a:rPr lang="el-GR" b="1" dirty="0"/>
              <a:t>Ένα λεωφορείο χωράει διψήφιο αριθμό ατόμων.</a:t>
            </a:r>
            <a:endParaRPr lang="en-GB" b="1" dirty="0"/>
          </a:p>
        </p:txBody>
      </p:sp>
      <p:sp>
        <p:nvSpPr>
          <p:cNvPr id="16" name="TextBox 15">
            <a:extLst>
              <a:ext uri="{FF2B5EF4-FFF2-40B4-BE49-F238E27FC236}">
                <a16:creationId xmlns:a16="http://schemas.microsoft.com/office/drawing/2014/main" id="{F3C2E8ED-3BC7-4F57-99BC-1F4F2DDDA2C9}"/>
              </a:ext>
            </a:extLst>
          </p:cNvPr>
          <p:cNvSpPr txBox="1"/>
          <p:nvPr/>
        </p:nvSpPr>
        <p:spPr>
          <a:xfrm>
            <a:off x="4796966" y="803727"/>
            <a:ext cx="4187561" cy="646331"/>
          </a:xfrm>
          <a:prstGeom prst="rect">
            <a:avLst/>
          </a:prstGeom>
          <a:solidFill>
            <a:schemeClr val="accent5">
              <a:lumMod val="40000"/>
              <a:lumOff val="60000"/>
            </a:schemeClr>
          </a:solidFill>
        </p:spPr>
        <p:txBody>
          <a:bodyPr wrap="square" rtlCol="0">
            <a:spAutoFit/>
          </a:bodyPr>
          <a:lstStyle/>
          <a:p>
            <a:r>
              <a:rPr lang="el-GR" b="1" dirty="0"/>
              <a:t>Ένα αεροπλάνο κι ένα τρένο χωνάνε τριψήφιο αριθμό ατόμων.</a:t>
            </a:r>
            <a:endParaRPr lang="en-GB" b="1" dirty="0"/>
          </a:p>
        </p:txBody>
      </p:sp>
      <p:sp>
        <p:nvSpPr>
          <p:cNvPr id="17" name="TextBox 16">
            <a:extLst>
              <a:ext uri="{FF2B5EF4-FFF2-40B4-BE49-F238E27FC236}">
                <a16:creationId xmlns:a16="http://schemas.microsoft.com/office/drawing/2014/main" id="{B492279D-B76F-4041-BAE7-F44FD4FAF19D}"/>
              </a:ext>
            </a:extLst>
          </p:cNvPr>
          <p:cNvSpPr txBox="1"/>
          <p:nvPr/>
        </p:nvSpPr>
        <p:spPr>
          <a:xfrm>
            <a:off x="5428345" y="4928186"/>
            <a:ext cx="2934530" cy="1200329"/>
          </a:xfrm>
          <a:prstGeom prst="rect">
            <a:avLst/>
          </a:prstGeom>
          <a:solidFill>
            <a:srgbClr val="FF99CC"/>
          </a:solidFill>
        </p:spPr>
        <p:txBody>
          <a:bodyPr wrap="square" rtlCol="0">
            <a:spAutoFit/>
          </a:bodyPr>
          <a:lstStyle/>
          <a:p>
            <a:r>
              <a:rPr lang="el-GR" b="1" dirty="0"/>
              <a:t>Ένα κρουαζιερόπλοιο όμως είναι πολύ μεγαλύτερο, οπότε χωρά </a:t>
            </a:r>
            <a:r>
              <a:rPr lang="el-GR" b="1" u="sng" dirty="0"/>
              <a:t>τετραψήφιο αριθμό </a:t>
            </a:r>
            <a:r>
              <a:rPr lang="el-GR" b="1" dirty="0"/>
              <a:t>ατόμων.</a:t>
            </a:r>
            <a:endParaRPr lang="en-GB" b="1" dirty="0"/>
          </a:p>
        </p:txBody>
      </p:sp>
    </p:spTree>
    <p:extLst>
      <p:ext uri="{BB962C8B-B14F-4D97-AF65-F5344CB8AC3E}">
        <p14:creationId xmlns:p14="http://schemas.microsoft.com/office/powerpoint/2010/main" val="126024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5">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0100AE-976F-4B4F-B263-69E103CA8174}"/>
              </a:ext>
            </a:extLst>
          </p:cNvPr>
          <p:cNvSpPr>
            <a:spLocks noGrp="1"/>
          </p:cNvSpPr>
          <p:nvPr>
            <p:ph type="title"/>
          </p:nvPr>
        </p:nvSpPr>
        <p:spPr>
          <a:xfrm>
            <a:off x="525634" y="2697264"/>
            <a:ext cx="3582073" cy="1463472"/>
          </a:xfrm>
        </p:spPr>
        <p:txBody>
          <a:bodyPr vert="horz" lIns="91440" tIns="45720" rIns="91440" bIns="45720" rtlCol="0" anchor="t">
            <a:noAutofit/>
          </a:bodyPr>
          <a:lstStyle/>
          <a:p>
            <a:pPr algn="ctr"/>
            <a:r>
              <a:rPr lang="en-US" sz="3600" b="1" kern="1200" dirty="0" err="1">
                <a:solidFill>
                  <a:schemeClr val="bg1"/>
                </a:solidFill>
                <a:latin typeface="+mj-lt"/>
                <a:ea typeface="+mj-ea"/>
                <a:cs typeface="+mj-cs"/>
              </a:rPr>
              <a:t>Τετρ</a:t>
            </a:r>
            <a:r>
              <a:rPr lang="en-US" sz="3600" b="1" kern="1200" dirty="0">
                <a:solidFill>
                  <a:schemeClr val="bg1"/>
                </a:solidFill>
                <a:latin typeface="+mj-lt"/>
                <a:ea typeface="+mj-ea"/>
                <a:cs typeface="+mj-cs"/>
              </a:rPr>
              <a:t>αψήφιοι αριθμοί: </a:t>
            </a:r>
            <a:br>
              <a:rPr lang="el-GR" sz="3600" b="1" kern="1200" dirty="0">
                <a:solidFill>
                  <a:schemeClr val="bg1"/>
                </a:solidFill>
                <a:latin typeface="+mj-lt"/>
                <a:ea typeface="+mj-ea"/>
                <a:cs typeface="+mj-cs"/>
              </a:rPr>
            </a:br>
            <a:r>
              <a:rPr lang="en-US" sz="3600" b="1" kern="1200" dirty="0">
                <a:solidFill>
                  <a:schemeClr val="bg1"/>
                </a:solidFill>
                <a:latin typeface="+mj-lt"/>
                <a:ea typeface="+mj-ea"/>
                <a:cs typeface="+mj-cs"/>
              </a:rPr>
              <a:t>1 000 – 10 000</a:t>
            </a:r>
          </a:p>
        </p:txBody>
      </p:sp>
      <p:grpSp>
        <p:nvGrpSpPr>
          <p:cNvPr id="28" name="Group 27">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29"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0"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B09ACF97-315F-41CD-994C-7D23427B6A6D}"/>
              </a:ext>
            </a:extLst>
          </p:cNvPr>
          <p:cNvSpPr txBox="1"/>
          <p:nvPr/>
        </p:nvSpPr>
        <p:spPr>
          <a:xfrm>
            <a:off x="5102087" y="4443956"/>
            <a:ext cx="7089913" cy="1222613"/>
          </a:xfrm>
          <a:prstGeom prst="rect">
            <a:avLst/>
          </a:prstGeom>
        </p:spPr>
        <p:txBody>
          <a:bodyPr vert="horz" lIns="91440" tIns="45720" rIns="91440" bIns="45720" rtlCol="0" anchor="t">
            <a:normAutofit/>
          </a:bodyPr>
          <a:lstStyle/>
          <a:p>
            <a:pPr>
              <a:lnSpc>
                <a:spcPct val="90000"/>
              </a:lnSpc>
              <a:spcAft>
                <a:spcPts val="600"/>
              </a:spcAft>
            </a:pPr>
            <a:r>
              <a:rPr lang="en-US" sz="2400" b="1" dirty="0" err="1">
                <a:solidFill>
                  <a:schemeClr val="accent1">
                    <a:lumMod val="50000"/>
                  </a:schemeClr>
                </a:solidFill>
              </a:rPr>
              <a:t>Δι</a:t>
            </a:r>
            <a:r>
              <a:rPr lang="en-US" sz="2400" b="1" dirty="0">
                <a:solidFill>
                  <a:schemeClr val="accent1">
                    <a:lumMod val="50000"/>
                  </a:schemeClr>
                </a:solidFill>
              </a:rPr>
              <a:t>αβάζουμε…</a:t>
            </a:r>
            <a:endParaRPr lang="el-GR" sz="2400" b="1" dirty="0">
              <a:solidFill>
                <a:schemeClr val="accent1">
                  <a:lumMod val="50000"/>
                </a:schemeClr>
              </a:solidFill>
            </a:endParaRPr>
          </a:p>
          <a:p>
            <a:pPr algn="ctr">
              <a:lnSpc>
                <a:spcPct val="90000"/>
              </a:lnSpc>
              <a:spcAft>
                <a:spcPts val="600"/>
              </a:spcAft>
            </a:pPr>
            <a:r>
              <a:rPr lang="el-GR" sz="2400" b="1" dirty="0">
                <a:solidFill>
                  <a:schemeClr val="accent1">
                    <a:lumMod val="50000"/>
                  </a:schemeClr>
                </a:solidFill>
              </a:rPr>
              <a:t>  </a:t>
            </a:r>
            <a:r>
              <a:rPr lang="en-US" sz="2400" b="1" dirty="0" err="1">
                <a:solidFill>
                  <a:schemeClr val="accent1">
                    <a:lumMod val="50000"/>
                  </a:schemeClr>
                </a:solidFill>
              </a:rPr>
              <a:t>έξι</a:t>
            </a:r>
            <a:r>
              <a:rPr lang="en-US" sz="2400" b="1" dirty="0">
                <a:solidFill>
                  <a:schemeClr val="accent1">
                    <a:lumMod val="50000"/>
                  </a:schemeClr>
                </a:solidFill>
              </a:rPr>
              <a:t> </a:t>
            </a:r>
            <a:r>
              <a:rPr lang="en-US" sz="2400" b="1" dirty="0" err="1">
                <a:solidFill>
                  <a:schemeClr val="accent1">
                    <a:lumMod val="50000"/>
                  </a:schemeClr>
                </a:solidFill>
              </a:rPr>
              <a:t>χιλιάδες</a:t>
            </a:r>
            <a:r>
              <a:rPr lang="en-US" sz="2400" b="1" dirty="0">
                <a:solidFill>
                  <a:schemeClr val="accent1">
                    <a:lumMod val="50000"/>
                  </a:schemeClr>
                </a:solidFill>
              </a:rPr>
              <a:t> π</a:t>
            </a:r>
            <a:r>
              <a:rPr lang="en-US" sz="2400" b="1" dirty="0" err="1">
                <a:solidFill>
                  <a:schemeClr val="accent1">
                    <a:lumMod val="50000"/>
                  </a:schemeClr>
                </a:solidFill>
              </a:rPr>
              <a:t>εντ</a:t>
            </a:r>
            <a:r>
              <a:rPr lang="en-US" sz="2400" b="1" dirty="0">
                <a:solidFill>
                  <a:schemeClr val="accent1">
                    <a:lumMod val="50000"/>
                  </a:schemeClr>
                </a:solidFill>
              </a:rPr>
              <a:t>ακόσια είκοσι τέσσερα</a:t>
            </a:r>
          </a:p>
        </p:txBody>
      </p:sp>
      <p:pic>
        <p:nvPicPr>
          <p:cNvPr id="5" name="Content Placeholder 4">
            <a:extLst>
              <a:ext uri="{FF2B5EF4-FFF2-40B4-BE49-F238E27FC236}">
                <a16:creationId xmlns:a16="http://schemas.microsoft.com/office/drawing/2014/main" id="{FF3F8D47-5D7F-4D28-95DD-C77C37519BC1}"/>
              </a:ext>
            </a:extLst>
          </p:cNvPr>
          <p:cNvPicPr>
            <a:picLocks noGrp="1" noChangeAspect="1"/>
          </p:cNvPicPr>
          <p:nvPr>
            <p:ph idx="1"/>
          </p:nvPr>
        </p:nvPicPr>
        <p:blipFill>
          <a:blip r:embed="rId2"/>
          <a:stretch>
            <a:fillRect/>
          </a:stretch>
        </p:blipFill>
        <p:spPr>
          <a:xfrm>
            <a:off x="4349363" y="830088"/>
            <a:ext cx="7600981" cy="2422437"/>
          </a:xfrm>
          <a:prstGeom prst="rect">
            <a:avLst/>
          </a:prstGeom>
        </p:spPr>
      </p:pic>
    </p:spTree>
    <p:extLst>
      <p:ext uri="{BB962C8B-B14F-4D97-AF65-F5344CB8AC3E}">
        <p14:creationId xmlns:p14="http://schemas.microsoft.com/office/powerpoint/2010/main" val="335647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AB5B00-5598-4A37-8636-62B6CC531F2F}"/>
              </a:ext>
            </a:extLst>
          </p:cNvPr>
          <p:cNvSpPr>
            <a:spLocks noGrp="1"/>
          </p:cNvSpPr>
          <p:nvPr>
            <p:ph type="title"/>
          </p:nvPr>
        </p:nvSpPr>
        <p:spPr>
          <a:xfrm>
            <a:off x="804672" y="1412489"/>
            <a:ext cx="2871095" cy="2156621"/>
          </a:xfrm>
        </p:spPr>
        <p:txBody>
          <a:bodyPr vert="horz" lIns="91440" tIns="45720" rIns="91440" bIns="45720" rtlCol="0" anchor="t">
            <a:normAutofit/>
          </a:bodyPr>
          <a:lstStyle/>
          <a:p>
            <a:r>
              <a:rPr lang="en-US" sz="3600" kern="1200">
                <a:solidFill>
                  <a:srgbClr val="FFFFFF"/>
                </a:solidFill>
                <a:latin typeface="+mj-lt"/>
                <a:ea typeface="+mj-ea"/>
                <a:cs typeface="+mj-cs"/>
              </a:rPr>
              <a:t>Πώς διαβάζονται;</a:t>
            </a:r>
          </a:p>
        </p:txBody>
      </p:sp>
      <p:sp>
        <p:nvSpPr>
          <p:cNvPr id="3" name="Content Placeholder 2">
            <a:extLst>
              <a:ext uri="{FF2B5EF4-FFF2-40B4-BE49-F238E27FC236}">
                <a16:creationId xmlns:a16="http://schemas.microsoft.com/office/drawing/2014/main" id="{169E0C34-CCA2-418A-9361-2CDA3F2F5288}"/>
              </a:ext>
            </a:extLst>
          </p:cNvPr>
          <p:cNvSpPr>
            <a:spLocks noGrp="1"/>
          </p:cNvSpPr>
          <p:nvPr>
            <p:ph idx="1"/>
          </p:nvPr>
        </p:nvSpPr>
        <p:spPr>
          <a:xfrm>
            <a:off x="4632959" y="308877"/>
            <a:ext cx="2926080" cy="4363844"/>
          </a:xfrm>
        </p:spPr>
        <p:txBody>
          <a:bodyPr vert="horz" lIns="91440" tIns="45720" rIns="91440" bIns="45720" rtlCol="0">
            <a:normAutofit/>
          </a:bodyPr>
          <a:lstStyle/>
          <a:p>
            <a:r>
              <a:rPr lang="en-US" sz="2000" dirty="0"/>
              <a:t>1000 </a:t>
            </a:r>
            <a:r>
              <a:rPr lang="en-US" sz="2000" dirty="0" err="1"/>
              <a:t>χίλι</a:t>
            </a:r>
            <a:r>
              <a:rPr lang="en-US" sz="2000" dirty="0"/>
              <a:t>α</a:t>
            </a:r>
          </a:p>
          <a:p>
            <a:r>
              <a:rPr lang="en-US" sz="2000" dirty="0"/>
              <a:t>2000 </a:t>
            </a:r>
            <a:r>
              <a:rPr lang="en-US" sz="2000" dirty="0" err="1"/>
              <a:t>δύο</a:t>
            </a:r>
            <a:r>
              <a:rPr lang="en-US" sz="2000" dirty="0"/>
              <a:t> </a:t>
            </a:r>
            <a:r>
              <a:rPr lang="en-US" sz="2000" dirty="0" err="1"/>
              <a:t>χιλιάδες</a:t>
            </a:r>
            <a:endParaRPr lang="en-US" sz="2000" dirty="0"/>
          </a:p>
          <a:p>
            <a:r>
              <a:rPr lang="en-US" sz="2000" dirty="0"/>
              <a:t>3000 </a:t>
            </a:r>
            <a:r>
              <a:rPr lang="en-US" sz="2000" dirty="0" err="1"/>
              <a:t>τρεις</a:t>
            </a:r>
            <a:r>
              <a:rPr lang="en-US" sz="2000" dirty="0"/>
              <a:t> </a:t>
            </a:r>
            <a:r>
              <a:rPr lang="en-US" sz="2000" dirty="0" err="1"/>
              <a:t>χιλιάδες</a:t>
            </a:r>
            <a:endParaRPr lang="en-US" sz="2000" dirty="0"/>
          </a:p>
          <a:p>
            <a:r>
              <a:rPr lang="en-US" sz="2000" dirty="0"/>
              <a:t>4000 </a:t>
            </a:r>
            <a:r>
              <a:rPr lang="en-US" sz="2000" dirty="0" err="1"/>
              <a:t>τέσσερις</a:t>
            </a:r>
            <a:r>
              <a:rPr lang="en-US" sz="2000" dirty="0"/>
              <a:t> </a:t>
            </a:r>
            <a:r>
              <a:rPr lang="en-US" sz="2000" dirty="0" err="1"/>
              <a:t>χιλιάδες</a:t>
            </a:r>
            <a:endParaRPr lang="en-US" sz="2000" dirty="0"/>
          </a:p>
          <a:p>
            <a:r>
              <a:rPr lang="en-US" sz="2000" dirty="0"/>
              <a:t>5000 π</a:t>
            </a:r>
            <a:r>
              <a:rPr lang="en-US" sz="2000" dirty="0" err="1"/>
              <a:t>έντε</a:t>
            </a:r>
            <a:r>
              <a:rPr lang="en-US" sz="2000" dirty="0"/>
              <a:t> </a:t>
            </a:r>
            <a:r>
              <a:rPr lang="en-US" sz="2000" dirty="0" err="1"/>
              <a:t>χιλιάδες</a:t>
            </a:r>
            <a:endParaRPr lang="en-US" sz="2000" dirty="0"/>
          </a:p>
          <a:p>
            <a:r>
              <a:rPr lang="en-US" sz="2000" dirty="0"/>
              <a:t>6000 </a:t>
            </a:r>
            <a:r>
              <a:rPr lang="en-US" sz="2000" dirty="0" err="1"/>
              <a:t>έξι</a:t>
            </a:r>
            <a:r>
              <a:rPr lang="en-US" sz="2000" dirty="0"/>
              <a:t> </a:t>
            </a:r>
            <a:r>
              <a:rPr lang="en-US" sz="2000" dirty="0" err="1"/>
              <a:t>χιλιάδες</a:t>
            </a:r>
            <a:endParaRPr lang="en-US" sz="2000" dirty="0"/>
          </a:p>
          <a:p>
            <a:r>
              <a:rPr lang="en-US" sz="2000" dirty="0"/>
              <a:t>7000 </a:t>
            </a:r>
            <a:r>
              <a:rPr lang="en-US" sz="2000" dirty="0" err="1"/>
              <a:t>εφτά</a:t>
            </a:r>
            <a:r>
              <a:rPr lang="en-US" sz="2000" dirty="0"/>
              <a:t> </a:t>
            </a:r>
            <a:r>
              <a:rPr lang="en-US" sz="2000" dirty="0" err="1"/>
              <a:t>χιλιάδες</a:t>
            </a:r>
            <a:endParaRPr lang="en-US" sz="2000" dirty="0"/>
          </a:p>
          <a:p>
            <a:r>
              <a:rPr lang="en-US" sz="2000" dirty="0"/>
              <a:t>8000 </a:t>
            </a:r>
            <a:r>
              <a:rPr lang="en-US" sz="2000" dirty="0" err="1"/>
              <a:t>οκτώ</a:t>
            </a:r>
            <a:r>
              <a:rPr lang="en-US" sz="2000" dirty="0"/>
              <a:t> </a:t>
            </a:r>
            <a:r>
              <a:rPr lang="en-US" sz="2000" dirty="0" err="1"/>
              <a:t>χιλιάδες</a:t>
            </a:r>
            <a:endParaRPr lang="en-US" sz="2000" dirty="0"/>
          </a:p>
          <a:p>
            <a:r>
              <a:rPr lang="en-US" sz="2000" dirty="0"/>
              <a:t>9000 </a:t>
            </a:r>
            <a:r>
              <a:rPr lang="en-US" sz="2000" dirty="0" err="1"/>
              <a:t>εννιά</a:t>
            </a:r>
            <a:r>
              <a:rPr lang="en-US" sz="2000" dirty="0"/>
              <a:t> </a:t>
            </a:r>
            <a:r>
              <a:rPr lang="en-US" sz="2000" dirty="0" err="1"/>
              <a:t>χιλιάδες</a:t>
            </a:r>
            <a:endParaRPr lang="en-US" sz="2000" dirty="0"/>
          </a:p>
          <a:p>
            <a:r>
              <a:rPr lang="en-US" sz="2000" dirty="0"/>
              <a:t>10000 </a:t>
            </a:r>
            <a:r>
              <a:rPr lang="en-US" sz="2000" dirty="0" err="1"/>
              <a:t>δέκ</a:t>
            </a:r>
            <a:r>
              <a:rPr lang="en-US" sz="2000" dirty="0"/>
              <a:t>α χιλιάδες</a:t>
            </a:r>
          </a:p>
        </p:txBody>
      </p:sp>
      <p:sp>
        <p:nvSpPr>
          <p:cNvPr id="4" name="TextBox 3">
            <a:extLst>
              <a:ext uri="{FF2B5EF4-FFF2-40B4-BE49-F238E27FC236}">
                <a16:creationId xmlns:a16="http://schemas.microsoft.com/office/drawing/2014/main" id="{055B087F-A86D-48A0-AB5D-4334DB9C54BF}"/>
              </a:ext>
            </a:extLst>
          </p:cNvPr>
          <p:cNvSpPr txBox="1"/>
          <p:nvPr/>
        </p:nvSpPr>
        <p:spPr>
          <a:xfrm>
            <a:off x="6963508" y="4521450"/>
            <a:ext cx="5130017" cy="1921554"/>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dirty="0"/>
              <a:t>1003 </a:t>
            </a:r>
            <a:r>
              <a:rPr lang="en-US" sz="2000" dirty="0" err="1"/>
              <a:t>χίλι</a:t>
            </a:r>
            <a:r>
              <a:rPr lang="en-US" sz="2000" dirty="0"/>
              <a:t>α τρία</a:t>
            </a:r>
          </a:p>
          <a:p>
            <a:pPr marL="285750" indent="-228600">
              <a:lnSpc>
                <a:spcPct val="90000"/>
              </a:lnSpc>
              <a:spcAft>
                <a:spcPts val="600"/>
              </a:spcAft>
              <a:buFont typeface="Arial" panose="020B0604020202020204" pitchFamily="34" charset="0"/>
              <a:buChar char="•"/>
            </a:pPr>
            <a:r>
              <a:rPr lang="en-US" sz="2000" dirty="0"/>
              <a:t>3456 </a:t>
            </a:r>
            <a:r>
              <a:rPr lang="en-US" sz="2000" dirty="0" err="1"/>
              <a:t>τρεις</a:t>
            </a:r>
            <a:r>
              <a:rPr lang="en-US" sz="2000" dirty="0"/>
              <a:t> </a:t>
            </a:r>
            <a:r>
              <a:rPr lang="en-US" sz="2000" dirty="0" err="1"/>
              <a:t>χιλιάδες</a:t>
            </a:r>
            <a:r>
              <a:rPr lang="en-US" sz="2000" dirty="0"/>
              <a:t> </a:t>
            </a:r>
            <a:r>
              <a:rPr lang="en-US" sz="2000" dirty="0" err="1"/>
              <a:t>τετρ</a:t>
            </a:r>
            <a:r>
              <a:rPr lang="en-US" sz="2000" dirty="0"/>
              <a:t>ακόσια πενήντα έξι</a:t>
            </a:r>
          </a:p>
          <a:p>
            <a:pPr marL="285750" indent="-228600">
              <a:lnSpc>
                <a:spcPct val="90000"/>
              </a:lnSpc>
              <a:spcAft>
                <a:spcPts val="600"/>
              </a:spcAft>
              <a:buFont typeface="Arial" panose="020B0604020202020204" pitchFamily="34" charset="0"/>
              <a:buChar char="•"/>
            </a:pPr>
            <a:r>
              <a:rPr lang="en-US" sz="2000" dirty="0"/>
              <a:t>7609 επ</a:t>
            </a:r>
            <a:r>
              <a:rPr lang="en-US" sz="2000" dirty="0" err="1"/>
              <a:t>τά</a:t>
            </a:r>
            <a:r>
              <a:rPr lang="en-US" sz="2000" dirty="0"/>
              <a:t> </a:t>
            </a:r>
            <a:r>
              <a:rPr lang="en-US" sz="2000" dirty="0" err="1"/>
              <a:t>χιλιάδες</a:t>
            </a:r>
            <a:r>
              <a:rPr lang="en-US" sz="2000" dirty="0"/>
              <a:t> </a:t>
            </a:r>
            <a:r>
              <a:rPr lang="en-US" sz="2000" dirty="0" err="1"/>
              <a:t>εξ</a:t>
            </a:r>
            <a:r>
              <a:rPr lang="en-US" sz="2000" dirty="0"/>
              <a:t>ακόσια εννιά </a:t>
            </a:r>
          </a:p>
          <a:p>
            <a:pPr marL="285750" indent="-228600">
              <a:lnSpc>
                <a:spcPct val="90000"/>
              </a:lnSpc>
              <a:spcAft>
                <a:spcPts val="600"/>
              </a:spcAft>
              <a:buFont typeface="Arial" panose="020B0604020202020204" pitchFamily="34" charset="0"/>
              <a:buChar char="•"/>
            </a:pPr>
            <a:r>
              <a:rPr lang="en-US" sz="2000" dirty="0"/>
              <a:t>9078 </a:t>
            </a:r>
            <a:r>
              <a:rPr lang="en-US" sz="2000" dirty="0" err="1"/>
              <a:t>εννιά</a:t>
            </a:r>
            <a:r>
              <a:rPr lang="en-US" sz="2000" dirty="0"/>
              <a:t> </a:t>
            </a:r>
            <a:r>
              <a:rPr lang="en-US" sz="2000" dirty="0" err="1"/>
              <a:t>χιλιάδες</a:t>
            </a:r>
            <a:r>
              <a:rPr lang="en-US" sz="2000" dirty="0"/>
              <a:t> εβ</a:t>
            </a:r>
            <a:r>
              <a:rPr lang="en-US" sz="2000" dirty="0" err="1"/>
              <a:t>δομήντ</a:t>
            </a:r>
            <a:r>
              <a:rPr lang="en-US" sz="2000" dirty="0"/>
              <a:t>α οκτώ</a:t>
            </a:r>
          </a:p>
        </p:txBody>
      </p:sp>
      <p:pic>
        <p:nvPicPr>
          <p:cNvPr id="3074" name="Picture 2" descr="Τα μαθηματικά των Σίμσονς - Ειδήσεις - νέα - Το Βήμα Online">
            <a:extLst>
              <a:ext uri="{FF2B5EF4-FFF2-40B4-BE49-F238E27FC236}">
                <a16:creationId xmlns:a16="http://schemas.microsoft.com/office/drawing/2014/main" id="{73D47EAC-92DD-4E4F-B3E7-159C9B0FC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2818" y="902909"/>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260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B4100-E31F-4A3E-B219-B30BD3D15D96}"/>
              </a:ext>
            </a:extLst>
          </p:cNvPr>
          <p:cNvSpPr>
            <a:spLocks noGrp="1"/>
          </p:cNvSpPr>
          <p:nvPr>
            <p:ph type="title"/>
          </p:nvPr>
        </p:nvSpPr>
        <p:spPr>
          <a:xfrm>
            <a:off x="6688182" y="932961"/>
            <a:ext cx="4887685" cy="1777419"/>
          </a:xfrm>
        </p:spPr>
        <p:txBody>
          <a:bodyPr vert="horz" lIns="91440" tIns="45720" rIns="91440" bIns="45720" rtlCol="0" anchor="b">
            <a:normAutofit/>
          </a:bodyPr>
          <a:lstStyle/>
          <a:p>
            <a:r>
              <a:rPr lang="en-US" sz="4000" b="1"/>
              <a:t>Ποιος αριθμός φαίνεται σε αυτό το αριθμητήριο;</a:t>
            </a:r>
          </a:p>
        </p:txBody>
      </p:sp>
      <p:pic>
        <p:nvPicPr>
          <p:cNvPr id="1028" name="Picture 4" descr="μαθηματικά | emathima | Page 4">
            <a:extLst>
              <a:ext uri="{FF2B5EF4-FFF2-40B4-BE49-F238E27FC236}">
                <a16:creationId xmlns:a16="http://schemas.microsoft.com/office/drawing/2014/main" id="{6C7F3EDE-52D8-4E21-B6BF-897079D82BD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885" b="-1"/>
          <a:stretch/>
        </p:blipFill>
        <p:spPr bwMode="auto">
          <a:xfrm>
            <a:off x="391903"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E1170A-3D96-4017-94EC-C4F4889DE856}"/>
              </a:ext>
            </a:extLst>
          </p:cNvPr>
          <p:cNvSpPr txBox="1"/>
          <p:nvPr/>
        </p:nvSpPr>
        <p:spPr>
          <a:xfrm>
            <a:off x="6688182" y="3305908"/>
            <a:ext cx="4228343" cy="2062103"/>
          </a:xfrm>
          <a:prstGeom prst="rect">
            <a:avLst/>
          </a:prstGeom>
          <a:noFill/>
        </p:spPr>
        <p:txBody>
          <a:bodyPr wrap="square" rtlCol="0">
            <a:spAutoFit/>
          </a:bodyPr>
          <a:lstStyle/>
          <a:p>
            <a:r>
              <a:rPr lang="el-GR" sz="3200" b="1" dirty="0"/>
              <a:t>έξι χιλιάδες</a:t>
            </a:r>
          </a:p>
          <a:p>
            <a:r>
              <a:rPr lang="el-GR" sz="3200" b="1" dirty="0"/>
              <a:t>πεντακόσια</a:t>
            </a:r>
          </a:p>
          <a:p>
            <a:r>
              <a:rPr lang="el-GR" sz="3200" b="1" dirty="0"/>
              <a:t>είκοσι</a:t>
            </a:r>
          </a:p>
          <a:p>
            <a:r>
              <a:rPr lang="el-GR" sz="3200" b="1" dirty="0"/>
              <a:t>τρία </a:t>
            </a:r>
            <a:endParaRPr lang="en-GB" sz="3200" b="1" dirty="0"/>
          </a:p>
        </p:txBody>
      </p:sp>
    </p:spTree>
    <p:extLst>
      <p:ext uri="{BB962C8B-B14F-4D97-AF65-F5344CB8AC3E}">
        <p14:creationId xmlns:p14="http://schemas.microsoft.com/office/powerpoint/2010/main" val="39482990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6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82B7D-2BAD-4E2D-AC16-C3A95AE917A6}"/>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l-GR" sz="4000" b="1" dirty="0">
                <a:solidFill>
                  <a:srgbClr val="FFFFFF"/>
                </a:solidFill>
              </a:rPr>
              <a:t>Ώρα για λίγη εξάσκηση….</a:t>
            </a:r>
            <a:endParaRPr lang="en-US" sz="4000" b="1" dirty="0">
              <a:solidFill>
                <a:srgbClr val="FFFFFF"/>
              </a:solidFill>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Χ Ε Δ Μ ΧΙΛΙΑΔΕΣ ΜΟΝΑΔΕΣ ΕΚΑΤΟΝΤΑΔΕΣ ΔΕΚΑΔΕΣ - ppt κατέβασμα">
            <a:extLst>
              <a:ext uri="{FF2B5EF4-FFF2-40B4-BE49-F238E27FC236}">
                <a16:creationId xmlns:a16="http://schemas.microsoft.com/office/drawing/2014/main" id="{9F0275D4-5F8F-43E4-85A5-311D58F33D2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499"/>
          <a:stretch/>
        </p:blipFill>
        <p:spPr bwMode="auto">
          <a:xfrm>
            <a:off x="1254814" y="1011468"/>
            <a:ext cx="6606095" cy="4670471"/>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91F631D5-FA18-4A28-9C53-DF6BDE6F8DFB}"/>
              </a:ext>
            </a:extLst>
          </p:cNvPr>
          <p:cNvCxnSpPr/>
          <p:nvPr/>
        </p:nvCxnSpPr>
        <p:spPr>
          <a:xfrm flipV="1">
            <a:off x="2428875" y="2362200"/>
            <a:ext cx="1543050" cy="1781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7802B74-879A-4492-9228-2DD5066E0E67}"/>
              </a:ext>
            </a:extLst>
          </p:cNvPr>
          <p:cNvCxnSpPr>
            <a:cxnSpLocks/>
          </p:cNvCxnSpPr>
          <p:nvPr/>
        </p:nvCxnSpPr>
        <p:spPr>
          <a:xfrm>
            <a:off x="2567349" y="2292563"/>
            <a:ext cx="1395051" cy="9602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8552AC-EC75-4FCB-A7CD-F8DBD73569E0}"/>
              </a:ext>
            </a:extLst>
          </p:cNvPr>
          <p:cNvCxnSpPr>
            <a:cxnSpLocks/>
          </p:cNvCxnSpPr>
          <p:nvPr/>
        </p:nvCxnSpPr>
        <p:spPr>
          <a:xfrm flipV="1">
            <a:off x="2567349" y="2819400"/>
            <a:ext cx="1387819" cy="4333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5612BA-EFFC-4A22-863A-D5AB77333650}"/>
              </a:ext>
            </a:extLst>
          </p:cNvPr>
          <p:cNvCxnSpPr>
            <a:cxnSpLocks/>
          </p:cNvCxnSpPr>
          <p:nvPr/>
        </p:nvCxnSpPr>
        <p:spPr>
          <a:xfrm>
            <a:off x="2567349" y="2772675"/>
            <a:ext cx="1387819" cy="1370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B2231D-098E-4B96-8BCE-3AFBF1A0975A}"/>
              </a:ext>
            </a:extLst>
          </p:cNvPr>
          <p:cNvCxnSpPr>
            <a:cxnSpLocks/>
          </p:cNvCxnSpPr>
          <p:nvPr/>
        </p:nvCxnSpPr>
        <p:spPr>
          <a:xfrm flipV="1">
            <a:off x="2428875" y="3698082"/>
            <a:ext cx="154305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6E43EC-C6D2-4850-985E-0FFE6EBB51E6}"/>
              </a:ext>
            </a:extLst>
          </p:cNvPr>
          <p:cNvCxnSpPr>
            <a:cxnSpLocks/>
          </p:cNvCxnSpPr>
          <p:nvPr/>
        </p:nvCxnSpPr>
        <p:spPr>
          <a:xfrm>
            <a:off x="2543055" y="4533883"/>
            <a:ext cx="1412113" cy="199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22C3691-713B-4114-8F80-AD88ABBF8803}"/>
              </a:ext>
            </a:extLst>
          </p:cNvPr>
          <p:cNvSpPr txBox="1"/>
          <p:nvPr/>
        </p:nvSpPr>
        <p:spPr>
          <a:xfrm>
            <a:off x="6112685" y="4419600"/>
            <a:ext cx="997581" cy="369332"/>
          </a:xfrm>
          <a:prstGeom prst="rect">
            <a:avLst/>
          </a:prstGeom>
          <a:solidFill>
            <a:schemeClr val="bg1"/>
          </a:solidFill>
        </p:spPr>
        <p:txBody>
          <a:bodyPr wrap="none" rtlCol="0">
            <a:spAutoFit/>
          </a:bodyPr>
          <a:lstStyle/>
          <a:p>
            <a:r>
              <a:rPr lang="el-GR" b="1" dirty="0"/>
              <a:t>ογδόντα</a:t>
            </a:r>
            <a:endParaRPr lang="en-US" b="1" dirty="0"/>
          </a:p>
        </p:txBody>
      </p:sp>
    </p:spTree>
    <p:extLst>
      <p:ext uri="{BB962C8B-B14F-4D97-AF65-F5344CB8AC3E}">
        <p14:creationId xmlns:p14="http://schemas.microsoft.com/office/powerpoint/2010/main" val="213024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CD8CADC-D02F-4684-A4A7-CACECFE06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6668706-3997-40F4-9D23-C76694AA3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2012" y="0"/>
            <a:ext cx="6829989" cy="6858000"/>
          </a:xfrm>
          <a:custGeom>
            <a:avLst/>
            <a:gdLst>
              <a:gd name="connsiteX0" fmla="*/ 0 w 6829989"/>
              <a:gd name="connsiteY0" fmla="*/ 0 h 6858000"/>
              <a:gd name="connsiteX1" fmla="*/ 6829989 w 6829989"/>
              <a:gd name="connsiteY1" fmla="*/ 0 h 6858000"/>
              <a:gd name="connsiteX2" fmla="*/ 6829989 w 6829989"/>
              <a:gd name="connsiteY2" fmla="*/ 6858000 h 6858000"/>
              <a:gd name="connsiteX3" fmla="*/ 1 w 6829989"/>
              <a:gd name="connsiteY3" fmla="*/ 6858000 h 6858000"/>
              <a:gd name="connsiteX4" fmla="*/ 4006 w 6829989"/>
              <a:gd name="connsiteY4" fmla="*/ 6854853 h 6858000"/>
              <a:gd name="connsiteX5" fmla="*/ 1619628 w 6829989"/>
              <a:gd name="connsiteY5" fmla="*/ 3429000 h 6858000"/>
              <a:gd name="connsiteX6" fmla="*/ 4006 w 682998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AA3E14-EC84-4CCD-930B-BDD0E721EEDB}"/>
              </a:ext>
            </a:extLst>
          </p:cNvPr>
          <p:cNvSpPr>
            <a:spLocks noGrp="1"/>
          </p:cNvSpPr>
          <p:nvPr>
            <p:ph type="title"/>
          </p:nvPr>
        </p:nvSpPr>
        <p:spPr>
          <a:xfrm>
            <a:off x="328549" y="339845"/>
            <a:ext cx="4363895" cy="1142114"/>
          </a:xfrm>
          <a:solidFill>
            <a:schemeClr val="accent2">
              <a:lumMod val="20000"/>
              <a:lumOff val="80000"/>
            </a:schemeClr>
          </a:solidFill>
        </p:spPr>
        <p:txBody>
          <a:bodyPr vert="horz" lIns="91440" tIns="45720" rIns="91440" bIns="45720" rtlCol="0" anchor="b">
            <a:normAutofit fontScale="90000"/>
          </a:bodyPr>
          <a:lstStyle/>
          <a:p>
            <a:r>
              <a:rPr lang="en-US" sz="4800" b="1" dirty="0" err="1"/>
              <a:t>Περισσότερη</a:t>
            </a:r>
            <a:r>
              <a:rPr lang="en-US" sz="4800" b="1" dirty="0"/>
              <a:t> </a:t>
            </a:r>
            <a:r>
              <a:rPr lang="en-US" sz="4800" b="1" dirty="0" err="1"/>
              <a:t>εξάσκηση</a:t>
            </a:r>
            <a:r>
              <a:rPr lang="en-US" sz="4800" b="1" dirty="0"/>
              <a:t>…..</a:t>
            </a:r>
          </a:p>
        </p:txBody>
      </p:sp>
      <p:pic>
        <p:nvPicPr>
          <p:cNvPr id="9" name="Picture 8">
            <a:extLst>
              <a:ext uri="{FF2B5EF4-FFF2-40B4-BE49-F238E27FC236}">
                <a16:creationId xmlns:a16="http://schemas.microsoft.com/office/drawing/2014/main" id="{3BCD40B6-67BF-46B9-BD69-0087A1E5A61C}"/>
              </a:ext>
            </a:extLst>
          </p:cNvPr>
          <p:cNvPicPr>
            <a:picLocks noChangeAspect="1"/>
          </p:cNvPicPr>
          <p:nvPr/>
        </p:nvPicPr>
        <p:blipFill>
          <a:blip r:embed="rId2">
            <a:duotone>
              <a:prstClr val="black"/>
              <a:prstClr val="white"/>
            </a:duotone>
          </a:blip>
          <a:stretch>
            <a:fillRect/>
          </a:stretch>
        </p:blipFill>
        <p:spPr>
          <a:xfrm>
            <a:off x="4022877" y="389343"/>
            <a:ext cx="8157966" cy="1142114"/>
          </a:xfrm>
          <a:prstGeom prst="rect">
            <a:avLst/>
          </a:prstGeom>
        </p:spPr>
      </p:pic>
      <p:sp>
        <p:nvSpPr>
          <p:cNvPr id="14" name="TextBox 13">
            <a:extLst>
              <a:ext uri="{FF2B5EF4-FFF2-40B4-BE49-F238E27FC236}">
                <a16:creationId xmlns:a16="http://schemas.microsoft.com/office/drawing/2014/main" id="{7530EFA0-0F60-4A20-92CA-CBE7BF5465DB}"/>
              </a:ext>
            </a:extLst>
          </p:cNvPr>
          <p:cNvSpPr txBox="1"/>
          <p:nvPr/>
        </p:nvSpPr>
        <p:spPr>
          <a:xfrm>
            <a:off x="652073" y="2049236"/>
            <a:ext cx="2175533" cy="3575476"/>
          </a:xfrm>
          <a:prstGeom prst="rect">
            <a:avLst/>
          </a:prstGeom>
        </p:spPr>
        <p:txBody>
          <a:bodyPr vert="horz" lIns="91440" tIns="45720" rIns="91440" bIns="45720" rtlCol="0">
            <a:noAutofit/>
          </a:bodyPr>
          <a:lstStyle/>
          <a:p>
            <a:pPr>
              <a:lnSpc>
                <a:spcPct val="90000"/>
              </a:lnSpc>
              <a:spcAft>
                <a:spcPts val="600"/>
              </a:spcAft>
            </a:pPr>
            <a:r>
              <a:rPr lang="en-US" sz="3200" dirty="0" err="1"/>
              <a:t>Διά</a:t>
            </a:r>
            <a:r>
              <a:rPr lang="en-US" sz="3200" dirty="0"/>
              <a:t>βασε:</a:t>
            </a:r>
          </a:p>
          <a:p>
            <a:pPr marL="285750" indent="-228600">
              <a:lnSpc>
                <a:spcPct val="90000"/>
              </a:lnSpc>
              <a:spcAft>
                <a:spcPts val="600"/>
              </a:spcAft>
              <a:buFont typeface="Arial" panose="020B0604020202020204" pitchFamily="34" charset="0"/>
              <a:buChar char="•"/>
            </a:pPr>
            <a:r>
              <a:rPr lang="en-US" sz="3200" dirty="0"/>
              <a:t>4300</a:t>
            </a:r>
          </a:p>
          <a:p>
            <a:pPr marL="285750" indent="-228600">
              <a:lnSpc>
                <a:spcPct val="90000"/>
              </a:lnSpc>
              <a:spcAft>
                <a:spcPts val="600"/>
              </a:spcAft>
              <a:buFont typeface="Arial" panose="020B0604020202020204" pitchFamily="34" charset="0"/>
              <a:buChar char="•"/>
            </a:pPr>
            <a:r>
              <a:rPr lang="en-US" sz="3200" dirty="0"/>
              <a:t>4530</a:t>
            </a:r>
          </a:p>
          <a:p>
            <a:pPr marL="285750" indent="-228600">
              <a:lnSpc>
                <a:spcPct val="90000"/>
              </a:lnSpc>
              <a:spcAft>
                <a:spcPts val="600"/>
              </a:spcAft>
              <a:buFont typeface="Arial" panose="020B0604020202020204" pitchFamily="34" charset="0"/>
              <a:buChar char="•"/>
            </a:pPr>
            <a:r>
              <a:rPr lang="en-US" sz="3200" dirty="0"/>
              <a:t>5678</a:t>
            </a:r>
          </a:p>
          <a:p>
            <a:pPr marL="285750" indent="-228600">
              <a:lnSpc>
                <a:spcPct val="90000"/>
              </a:lnSpc>
              <a:spcAft>
                <a:spcPts val="600"/>
              </a:spcAft>
              <a:buFont typeface="Arial" panose="020B0604020202020204" pitchFamily="34" charset="0"/>
              <a:buChar char="•"/>
            </a:pPr>
            <a:r>
              <a:rPr lang="en-US" sz="3200" dirty="0"/>
              <a:t>8900</a:t>
            </a:r>
            <a:endParaRPr lang="el-GR" sz="3200" dirty="0"/>
          </a:p>
          <a:p>
            <a:pPr marL="285750" indent="-228600">
              <a:lnSpc>
                <a:spcPct val="90000"/>
              </a:lnSpc>
              <a:spcAft>
                <a:spcPts val="600"/>
              </a:spcAft>
              <a:buFont typeface="Arial" panose="020B0604020202020204" pitchFamily="34" charset="0"/>
              <a:buChar char="•"/>
            </a:pPr>
            <a:r>
              <a:rPr lang="el-GR" sz="3200" dirty="0"/>
              <a:t>7003</a:t>
            </a:r>
            <a:endParaRPr lang="en-US" sz="3200" dirty="0"/>
          </a:p>
        </p:txBody>
      </p:sp>
      <p:pic>
        <p:nvPicPr>
          <p:cNvPr id="13" name="Picture 12">
            <a:extLst>
              <a:ext uri="{FF2B5EF4-FFF2-40B4-BE49-F238E27FC236}">
                <a16:creationId xmlns:a16="http://schemas.microsoft.com/office/drawing/2014/main" id="{75CF8011-6503-4C66-BFD6-18E1B8DBFE9E}"/>
              </a:ext>
            </a:extLst>
          </p:cNvPr>
          <p:cNvPicPr>
            <a:picLocks noChangeAspect="1"/>
          </p:cNvPicPr>
          <p:nvPr/>
        </p:nvPicPr>
        <p:blipFill>
          <a:blip r:embed="rId3">
            <a:duotone>
              <a:prstClr val="black"/>
              <a:prstClr val="white"/>
            </a:duotone>
          </a:blip>
          <a:stretch>
            <a:fillRect/>
          </a:stretch>
        </p:blipFill>
        <p:spPr>
          <a:xfrm>
            <a:off x="3090725" y="2264899"/>
            <a:ext cx="8449202" cy="1547166"/>
          </a:xfrm>
          <a:prstGeom prst="rect">
            <a:avLst/>
          </a:prstGeom>
        </p:spPr>
      </p:pic>
      <p:pic>
        <p:nvPicPr>
          <p:cNvPr id="7" name="Picture 6">
            <a:extLst>
              <a:ext uri="{FF2B5EF4-FFF2-40B4-BE49-F238E27FC236}">
                <a16:creationId xmlns:a16="http://schemas.microsoft.com/office/drawing/2014/main" id="{9207E6A2-5AF0-4943-AFD3-8A4DE819E9C9}"/>
              </a:ext>
            </a:extLst>
          </p:cNvPr>
          <p:cNvPicPr>
            <a:picLocks noChangeAspect="1"/>
          </p:cNvPicPr>
          <p:nvPr/>
        </p:nvPicPr>
        <p:blipFill>
          <a:blip r:embed="rId4">
            <a:duotone>
              <a:prstClr val="black"/>
              <a:prstClr val="white"/>
            </a:duotone>
          </a:blip>
          <a:stretch>
            <a:fillRect/>
          </a:stretch>
        </p:blipFill>
        <p:spPr>
          <a:xfrm>
            <a:off x="3615397" y="4416222"/>
            <a:ext cx="7924531" cy="1208490"/>
          </a:xfrm>
          <a:prstGeom prst="rect">
            <a:avLst/>
          </a:prstGeom>
        </p:spPr>
      </p:pic>
      <p:sp>
        <p:nvSpPr>
          <p:cNvPr id="3" name="Oval 2">
            <a:extLst>
              <a:ext uri="{FF2B5EF4-FFF2-40B4-BE49-F238E27FC236}">
                <a16:creationId xmlns:a16="http://schemas.microsoft.com/office/drawing/2014/main" id="{CA6B44D7-13C0-4690-9CC0-86B074BCDBE8}"/>
              </a:ext>
            </a:extLst>
          </p:cNvPr>
          <p:cNvSpPr/>
          <p:nvPr/>
        </p:nvSpPr>
        <p:spPr>
          <a:xfrm>
            <a:off x="9191625" y="847725"/>
            <a:ext cx="1066800" cy="6837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04FDFFA3-2A47-4C4C-B5FD-45090F9CCE63}"/>
              </a:ext>
            </a:extLst>
          </p:cNvPr>
          <p:cNvSpPr/>
          <p:nvPr/>
        </p:nvSpPr>
        <p:spPr>
          <a:xfrm>
            <a:off x="3943350" y="2676525"/>
            <a:ext cx="238125" cy="269887"/>
          </a:xfrm>
          <a:custGeom>
            <a:avLst/>
            <a:gdLst>
              <a:gd name="connsiteX0" fmla="*/ 76200 w 238125"/>
              <a:gd name="connsiteY0" fmla="*/ 0 h 269887"/>
              <a:gd name="connsiteX1" fmla="*/ 114300 w 238125"/>
              <a:gd name="connsiteY1" fmla="*/ 66675 h 269887"/>
              <a:gd name="connsiteX2" fmla="*/ 123825 w 238125"/>
              <a:gd name="connsiteY2" fmla="*/ 104775 h 269887"/>
              <a:gd name="connsiteX3" fmla="*/ 171450 w 238125"/>
              <a:gd name="connsiteY3" fmla="*/ 152400 h 269887"/>
              <a:gd name="connsiteX4" fmla="*/ 238125 w 238125"/>
              <a:gd name="connsiteY4" fmla="*/ 238125 h 269887"/>
              <a:gd name="connsiteX5" fmla="*/ 0 w 238125"/>
              <a:gd name="connsiteY5" fmla="*/ 257175 h 26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269887">
                <a:moveTo>
                  <a:pt x="76200" y="0"/>
                </a:moveTo>
                <a:cubicBezTo>
                  <a:pt x="88900" y="22225"/>
                  <a:pt x="103708" y="43372"/>
                  <a:pt x="114300" y="66675"/>
                </a:cubicBezTo>
                <a:cubicBezTo>
                  <a:pt x="119717" y="78592"/>
                  <a:pt x="118668" y="92743"/>
                  <a:pt x="123825" y="104775"/>
                </a:cubicBezTo>
                <a:cubicBezTo>
                  <a:pt x="136525" y="134408"/>
                  <a:pt x="146050" y="135467"/>
                  <a:pt x="171450" y="152400"/>
                </a:cubicBezTo>
                <a:cubicBezTo>
                  <a:pt x="217022" y="220758"/>
                  <a:pt x="193361" y="193361"/>
                  <a:pt x="238125" y="238125"/>
                </a:cubicBezTo>
                <a:cubicBezTo>
                  <a:pt x="151431" y="295921"/>
                  <a:pt x="220998" y="257175"/>
                  <a:pt x="0" y="25717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F478049-E85A-4578-871E-393FAFEDCB88}"/>
              </a:ext>
            </a:extLst>
          </p:cNvPr>
          <p:cNvSpPr/>
          <p:nvPr/>
        </p:nvSpPr>
        <p:spPr>
          <a:xfrm>
            <a:off x="6896100" y="2662323"/>
            <a:ext cx="238125" cy="269887"/>
          </a:xfrm>
          <a:custGeom>
            <a:avLst/>
            <a:gdLst>
              <a:gd name="connsiteX0" fmla="*/ 76200 w 238125"/>
              <a:gd name="connsiteY0" fmla="*/ 0 h 269887"/>
              <a:gd name="connsiteX1" fmla="*/ 114300 w 238125"/>
              <a:gd name="connsiteY1" fmla="*/ 66675 h 269887"/>
              <a:gd name="connsiteX2" fmla="*/ 123825 w 238125"/>
              <a:gd name="connsiteY2" fmla="*/ 104775 h 269887"/>
              <a:gd name="connsiteX3" fmla="*/ 171450 w 238125"/>
              <a:gd name="connsiteY3" fmla="*/ 152400 h 269887"/>
              <a:gd name="connsiteX4" fmla="*/ 238125 w 238125"/>
              <a:gd name="connsiteY4" fmla="*/ 238125 h 269887"/>
              <a:gd name="connsiteX5" fmla="*/ 0 w 238125"/>
              <a:gd name="connsiteY5" fmla="*/ 257175 h 26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269887">
                <a:moveTo>
                  <a:pt x="76200" y="0"/>
                </a:moveTo>
                <a:cubicBezTo>
                  <a:pt x="88900" y="22225"/>
                  <a:pt x="103708" y="43372"/>
                  <a:pt x="114300" y="66675"/>
                </a:cubicBezTo>
                <a:cubicBezTo>
                  <a:pt x="119717" y="78592"/>
                  <a:pt x="118668" y="92743"/>
                  <a:pt x="123825" y="104775"/>
                </a:cubicBezTo>
                <a:cubicBezTo>
                  <a:pt x="136525" y="134408"/>
                  <a:pt x="146050" y="135467"/>
                  <a:pt x="171450" y="152400"/>
                </a:cubicBezTo>
                <a:cubicBezTo>
                  <a:pt x="217022" y="220758"/>
                  <a:pt x="193361" y="193361"/>
                  <a:pt x="238125" y="238125"/>
                </a:cubicBezTo>
                <a:cubicBezTo>
                  <a:pt x="151431" y="295921"/>
                  <a:pt x="220998" y="257175"/>
                  <a:pt x="0" y="25717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E825634-9310-40BA-84C0-38167EC6C782}"/>
              </a:ext>
            </a:extLst>
          </p:cNvPr>
          <p:cNvSpPr/>
          <p:nvPr/>
        </p:nvSpPr>
        <p:spPr>
          <a:xfrm flipH="1">
            <a:off x="3975987" y="3194991"/>
            <a:ext cx="304800" cy="269887"/>
          </a:xfrm>
          <a:custGeom>
            <a:avLst/>
            <a:gdLst>
              <a:gd name="connsiteX0" fmla="*/ 76200 w 238125"/>
              <a:gd name="connsiteY0" fmla="*/ 0 h 269887"/>
              <a:gd name="connsiteX1" fmla="*/ 114300 w 238125"/>
              <a:gd name="connsiteY1" fmla="*/ 66675 h 269887"/>
              <a:gd name="connsiteX2" fmla="*/ 123825 w 238125"/>
              <a:gd name="connsiteY2" fmla="*/ 104775 h 269887"/>
              <a:gd name="connsiteX3" fmla="*/ 171450 w 238125"/>
              <a:gd name="connsiteY3" fmla="*/ 152400 h 269887"/>
              <a:gd name="connsiteX4" fmla="*/ 238125 w 238125"/>
              <a:gd name="connsiteY4" fmla="*/ 238125 h 269887"/>
              <a:gd name="connsiteX5" fmla="*/ 0 w 238125"/>
              <a:gd name="connsiteY5" fmla="*/ 257175 h 26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269887">
                <a:moveTo>
                  <a:pt x="76200" y="0"/>
                </a:moveTo>
                <a:cubicBezTo>
                  <a:pt x="88900" y="22225"/>
                  <a:pt x="103708" y="43372"/>
                  <a:pt x="114300" y="66675"/>
                </a:cubicBezTo>
                <a:cubicBezTo>
                  <a:pt x="119717" y="78592"/>
                  <a:pt x="118668" y="92743"/>
                  <a:pt x="123825" y="104775"/>
                </a:cubicBezTo>
                <a:cubicBezTo>
                  <a:pt x="136525" y="134408"/>
                  <a:pt x="146050" y="135467"/>
                  <a:pt x="171450" y="152400"/>
                </a:cubicBezTo>
                <a:cubicBezTo>
                  <a:pt x="217022" y="220758"/>
                  <a:pt x="193361" y="193361"/>
                  <a:pt x="238125" y="238125"/>
                </a:cubicBezTo>
                <a:cubicBezTo>
                  <a:pt x="151431" y="295921"/>
                  <a:pt x="220998" y="257175"/>
                  <a:pt x="0" y="25717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2B2B155-65A0-43A0-A990-BD0E509B0D00}"/>
              </a:ext>
            </a:extLst>
          </p:cNvPr>
          <p:cNvSpPr/>
          <p:nvPr/>
        </p:nvSpPr>
        <p:spPr>
          <a:xfrm rot="7674290">
            <a:off x="10229850" y="3223094"/>
            <a:ext cx="238125" cy="269887"/>
          </a:xfrm>
          <a:custGeom>
            <a:avLst/>
            <a:gdLst>
              <a:gd name="connsiteX0" fmla="*/ 76200 w 238125"/>
              <a:gd name="connsiteY0" fmla="*/ 0 h 269887"/>
              <a:gd name="connsiteX1" fmla="*/ 114300 w 238125"/>
              <a:gd name="connsiteY1" fmla="*/ 66675 h 269887"/>
              <a:gd name="connsiteX2" fmla="*/ 123825 w 238125"/>
              <a:gd name="connsiteY2" fmla="*/ 104775 h 269887"/>
              <a:gd name="connsiteX3" fmla="*/ 171450 w 238125"/>
              <a:gd name="connsiteY3" fmla="*/ 152400 h 269887"/>
              <a:gd name="connsiteX4" fmla="*/ 238125 w 238125"/>
              <a:gd name="connsiteY4" fmla="*/ 238125 h 269887"/>
              <a:gd name="connsiteX5" fmla="*/ 0 w 238125"/>
              <a:gd name="connsiteY5" fmla="*/ 257175 h 26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269887">
                <a:moveTo>
                  <a:pt x="76200" y="0"/>
                </a:moveTo>
                <a:cubicBezTo>
                  <a:pt x="88900" y="22225"/>
                  <a:pt x="103708" y="43372"/>
                  <a:pt x="114300" y="66675"/>
                </a:cubicBezTo>
                <a:cubicBezTo>
                  <a:pt x="119717" y="78592"/>
                  <a:pt x="118668" y="92743"/>
                  <a:pt x="123825" y="104775"/>
                </a:cubicBezTo>
                <a:cubicBezTo>
                  <a:pt x="136525" y="134408"/>
                  <a:pt x="146050" y="135467"/>
                  <a:pt x="171450" y="152400"/>
                </a:cubicBezTo>
                <a:cubicBezTo>
                  <a:pt x="217022" y="220758"/>
                  <a:pt x="193361" y="193361"/>
                  <a:pt x="238125" y="238125"/>
                </a:cubicBezTo>
                <a:cubicBezTo>
                  <a:pt x="151431" y="295921"/>
                  <a:pt x="220998" y="257175"/>
                  <a:pt x="0" y="25717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47D98C9-FB20-4976-BAB4-C5C83F1660E4}"/>
              </a:ext>
            </a:extLst>
          </p:cNvPr>
          <p:cNvSpPr/>
          <p:nvPr/>
        </p:nvSpPr>
        <p:spPr>
          <a:xfrm>
            <a:off x="10258425" y="2676525"/>
            <a:ext cx="238125" cy="269887"/>
          </a:xfrm>
          <a:custGeom>
            <a:avLst/>
            <a:gdLst>
              <a:gd name="connsiteX0" fmla="*/ 76200 w 238125"/>
              <a:gd name="connsiteY0" fmla="*/ 0 h 269887"/>
              <a:gd name="connsiteX1" fmla="*/ 114300 w 238125"/>
              <a:gd name="connsiteY1" fmla="*/ 66675 h 269887"/>
              <a:gd name="connsiteX2" fmla="*/ 123825 w 238125"/>
              <a:gd name="connsiteY2" fmla="*/ 104775 h 269887"/>
              <a:gd name="connsiteX3" fmla="*/ 171450 w 238125"/>
              <a:gd name="connsiteY3" fmla="*/ 152400 h 269887"/>
              <a:gd name="connsiteX4" fmla="*/ 238125 w 238125"/>
              <a:gd name="connsiteY4" fmla="*/ 238125 h 269887"/>
              <a:gd name="connsiteX5" fmla="*/ 0 w 238125"/>
              <a:gd name="connsiteY5" fmla="*/ 257175 h 26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269887">
                <a:moveTo>
                  <a:pt x="76200" y="0"/>
                </a:moveTo>
                <a:cubicBezTo>
                  <a:pt x="88900" y="22225"/>
                  <a:pt x="103708" y="43372"/>
                  <a:pt x="114300" y="66675"/>
                </a:cubicBezTo>
                <a:cubicBezTo>
                  <a:pt x="119717" y="78592"/>
                  <a:pt x="118668" y="92743"/>
                  <a:pt x="123825" y="104775"/>
                </a:cubicBezTo>
                <a:cubicBezTo>
                  <a:pt x="136525" y="134408"/>
                  <a:pt x="146050" y="135467"/>
                  <a:pt x="171450" y="152400"/>
                </a:cubicBezTo>
                <a:cubicBezTo>
                  <a:pt x="217022" y="220758"/>
                  <a:pt x="193361" y="193361"/>
                  <a:pt x="238125" y="238125"/>
                </a:cubicBezTo>
                <a:cubicBezTo>
                  <a:pt x="151431" y="295921"/>
                  <a:pt x="220998" y="257175"/>
                  <a:pt x="0" y="25717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5018E8E-95DB-430D-BEB1-B08D2D60DBBF}"/>
              </a:ext>
            </a:extLst>
          </p:cNvPr>
          <p:cNvSpPr/>
          <p:nvPr/>
        </p:nvSpPr>
        <p:spPr>
          <a:xfrm>
            <a:off x="6896100" y="3223093"/>
            <a:ext cx="238125" cy="269887"/>
          </a:xfrm>
          <a:custGeom>
            <a:avLst/>
            <a:gdLst>
              <a:gd name="connsiteX0" fmla="*/ 76200 w 238125"/>
              <a:gd name="connsiteY0" fmla="*/ 0 h 269887"/>
              <a:gd name="connsiteX1" fmla="*/ 114300 w 238125"/>
              <a:gd name="connsiteY1" fmla="*/ 66675 h 269887"/>
              <a:gd name="connsiteX2" fmla="*/ 123825 w 238125"/>
              <a:gd name="connsiteY2" fmla="*/ 104775 h 269887"/>
              <a:gd name="connsiteX3" fmla="*/ 171450 w 238125"/>
              <a:gd name="connsiteY3" fmla="*/ 152400 h 269887"/>
              <a:gd name="connsiteX4" fmla="*/ 238125 w 238125"/>
              <a:gd name="connsiteY4" fmla="*/ 238125 h 269887"/>
              <a:gd name="connsiteX5" fmla="*/ 0 w 238125"/>
              <a:gd name="connsiteY5" fmla="*/ 257175 h 26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269887">
                <a:moveTo>
                  <a:pt x="76200" y="0"/>
                </a:moveTo>
                <a:cubicBezTo>
                  <a:pt x="88900" y="22225"/>
                  <a:pt x="103708" y="43372"/>
                  <a:pt x="114300" y="66675"/>
                </a:cubicBezTo>
                <a:cubicBezTo>
                  <a:pt x="119717" y="78592"/>
                  <a:pt x="118668" y="92743"/>
                  <a:pt x="123825" y="104775"/>
                </a:cubicBezTo>
                <a:cubicBezTo>
                  <a:pt x="136525" y="134408"/>
                  <a:pt x="146050" y="135467"/>
                  <a:pt x="171450" y="152400"/>
                </a:cubicBezTo>
                <a:cubicBezTo>
                  <a:pt x="217022" y="220758"/>
                  <a:pt x="193361" y="193361"/>
                  <a:pt x="238125" y="238125"/>
                </a:cubicBezTo>
                <a:cubicBezTo>
                  <a:pt x="151431" y="295921"/>
                  <a:pt x="220998" y="257175"/>
                  <a:pt x="0" y="25717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EDD9CA6-0481-47B7-95A4-6B07BBC21E6A}"/>
              </a:ext>
            </a:extLst>
          </p:cNvPr>
          <p:cNvSpPr/>
          <p:nvPr/>
        </p:nvSpPr>
        <p:spPr>
          <a:xfrm>
            <a:off x="7803793" y="4924425"/>
            <a:ext cx="968732"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99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5" grpId="0" animBg="1"/>
      <p:bldP spid="16" grpId="0" animBg="1"/>
      <p:bldP spid="17"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0EDD814-A7CD-40F7-AD93-92443D3AFE0A}"/>
              </a:ext>
            </a:extLst>
          </p:cNvPr>
          <p:cNvSpPr>
            <a:spLocks noGrp="1"/>
          </p:cNvSpPr>
          <p:nvPr>
            <p:ph type="title"/>
          </p:nvPr>
        </p:nvSpPr>
        <p:spPr>
          <a:xfrm>
            <a:off x="1712915" y="1040400"/>
            <a:ext cx="7866060" cy="707886"/>
          </a:xfrm>
        </p:spPr>
        <p:txBody>
          <a:bodyPr anchor="b">
            <a:normAutofit/>
          </a:bodyPr>
          <a:lstStyle/>
          <a:p>
            <a:r>
              <a:rPr lang="el-GR" sz="4000">
                <a:solidFill>
                  <a:schemeClr val="bg1"/>
                </a:solidFill>
              </a:rPr>
              <a:t>Δοκίμασε κι αυτά τα παιχνίδια….</a:t>
            </a:r>
            <a:endParaRPr lang="en-GB" sz="4000">
              <a:solidFill>
                <a:schemeClr val="bg1"/>
              </a:solidFill>
            </a:endParaRPr>
          </a:p>
        </p:txBody>
      </p:sp>
      <p:grpSp>
        <p:nvGrpSpPr>
          <p:cNvPr id="18"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9"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63800E1A-747E-4056-A891-B1B34C5770B8}"/>
              </a:ext>
            </a:extLst>
          </p:cNvPr>
          <p:cNvSpPr>
            <a:spLocks noGrp="1"/>
          </p:cNvSpPr>
          <p:nvPr>
            <p:ph idx="1"/>
          </p:nvPr>
        </p:nvSpPr>
        <p:spPr>
          <a:xfrm>
            <a:off x="745588" y="3070719"/>
            <a:ext cx="10719581" cy="3189404"/>
          </a:xfrm>
        </p:spPr>
        <p:txBody>
          <a:bodyPr>
            <a:noAutofit/>
          </a:bodyPr>
          <a:lstStyle/>
          <a:p>
            <a:r>
              <a:rPr lang="el-GR" dirty="0">
                <a:solidFill>
                  <a:schemeClr val="bg1">
                    <a:alpha val="80000"/>
                  </a:schemeClr>
                </a:solidFill>
                <a:hlinkClick r:id="rId3"/>
              </a:rPr>
              <a:t>http://www.ictgames.com/flipCounter/index.html</a:t>
            </a:r>
            <a:endParaRPr lang="el-GR" dirty="0">
              <a:solidFill>
                <a:schemeClr val="bg1">
                  <a:alpha val="80000"/>
                </a:schemeClr>
              </a:solidFill>
            </a:endParaRPr>
          </a:p>
          <a:p>
            <a:pPr marL="0" indent="0">
              <a:buNone/>
            </a:pPr>
            <a:r>
              <a:rPr lang="el-GR" dirty="0">
                <a:solidFill>
                  <a:schemeClr val="bg1">
                    <a:alpha val="80000"/>
                  </a:schemeClr>
                </a:solidFill>
              </a:rPr>
              <a:t> Τα παιδιά κατασκευάζουν τετραψήφιους αριθμούς προσθέτοντας ή αφαιρώντας μονάδες, δεκάδες, εκατοντάδες ή χιλιάδες.</a:t>
            </a:r>
          </a:p>
          <a:p>
            <a:r>
              <a:rPr lang="el-GR" dirty="0">
                <a:solidFill>
                  <a:schemeClr val="bg1">
                    <a:alpha val="80000"/>
                  </a:schemeClr>
                </a:solidFill>
                <a:hlinkClick r:id="rId4"/>
              </a:rPr>
              <a:t>http://www.ictgames.com/abacusInteger.html</a:t>
            </a:r>
            <a:endParaRPr lang="el-GR" dirty="0">
              <a:solidFill>
                <a:schemeClr val="bg1">
                  <a:alpha val="80000"/>
                </a:schemeClr>
              </a:solidFill>
            </a:endParaRPr>
          </a:p>
          <a:p>
            <a:pPr marL="0" indent="0">
              <a:buNone/>
            </a:pPr>
            <a:r>
              <a:rPr lang="el-GR" dirty="0">
                <a:solidFill>
                  <a:schemeClr val="bg1">
                    <a:alpha val="80000"/>
                  </a:schemeClr>
                </a:solidFill>
              </a:rPr>
              <a:t> Το εφαρμογίδιο δίνει τη δυνατότητα στα παιδιά να κατασκευάσουν τετραψήφιους αριθμούς στο αριθμητήριο, προσθέτοντας ή αφαιρώντας χάντρες.</a:t>
            </a:r>
          </a:p>
        </p:txBody>
      </p:sp>
    </p:spTree>
    <p:extLst>
      <p:ext uri="{BB962C8B-B14F-4D97-AF65-F5344CB8AC3E}">
        <p14:creationId xmlns:p14="http://schemas.microsoft.com/office/powerpoint/2010/main" val="974870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314</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Μαθηματικά 1/2/21</vt:lpstr>
      <vt:lpstr>Σελίδα 15</vt:lpstr>
      <vt:lpstr>Λογικά…..</vt:lpstr>
      <vt:lpstr>Τετραψήφιοι αριθμοί:  1 000 – 10 000</vt:lpstr>
      <vt:lpstr>Πώς διαβάζονται;</vt:lpstr>
      <vt:lpstr>Ποιος αριθμός φαίνεται σε αυτό το αριθμητήριο;</vt:lpstr>
      <vt:lpstr>Ώρα για λίγη εξάσκηση….</vt:lpstr>
      <vt:lpstr>Περισσότερη εξάσκηση…..</vt:lpstr>
      <vt:lpstr>Δοκίμασε κι αυτά τα παιχνίδια….</vt:lpstr>
      <vt:lpstr>Τώρα πήγαινε στο βιβλιο των Μαθηματικών σου, Μέρος 4 και κάνε τις σελίδες 16-18.</vt:lpstr>
      <vt:lpstr>Σελίδα 18:  </vt:lpstr>
      <vt:lpstr>Τελειώσαμε για σήμερα!!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Μαθηματικά 1/2/21</dc:title>
  <dc:creator>Stella Coudounari</dc:creator>
  <cp:lastModifiedBy>ΑΝΘΗ ΠΑΝΑΓΙΩΤΟΥ</cp:lastModifiedBy>
  <cp:revision>7</cp:revision>
  <dcterms:created xsi:type="dcterms:W3CDTF">2021-01-30T12:44:39Z</dcterms:created>
  <dcterms:modified xsi:type="dcterms:W3CDTF">2021-02-01T10:30:25Z</dcterms:modified>
</cp:coreProperties>
</file>